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9" r:id="rId3"/>
    <p:sldId id="258" r:id="rId4"/>
    <p:sldId id="261" r:id="rId5"/>
    <p:sldId id="260" r:id="rId6"/>
    <p:sldId id="257" r:id="rId7"/>
    <p:sldId id="265" r:id="rId8"/>
    <p:sldId id="262" r:id="rId9"/>
    <p:sldId id="263" r:id="rId10"/>
    <p:sldId id="264" r:id="rId11"/>
    <p:sldId id="267" r:id="rId12"/>
    <p:sldId id="268" r:id="rId13"/>
    <p:sldId id="266" r:id="rId14"/>
    <p:sldId id="270" r:id="rId15"/>
    <p:sldId id="286" r:id="rId16"/>
    <p:sldId id="271" r:id="rId17"/>
    <p:sldId id="272" r:id="rId18"/>
    <p:sldId id="273" r:id="rId19"/>
    <p:sldId id="274" r:id="rId20"/>
    <p:sldId id="275" r:id="rId21"/>
    <p:sldId id="278" r:id="rId22"/>
    <p:sldId id="277" r:id="rId23"/>
    <p:sldId id="279" r:id="rId24"/>
    <p:sldId id="287" r:id="rId25"/>
    <p:sldId id="285" r:id="rId26"/>
    <p:sldId id="276" r:id="rId27"/>
    <p:sldId id="288" r:id="rId28"/>
    <p:sldId id="289" r:id="rId29"/>
    <p:sldId id="284" r:id="rId30"/>
    <p:sldId id="280" r:id="rId31"/>
    <p:sldId id="281" r:id="rId32"/>
    <p:sldId id="282" r:id="rId33"/>
    <p:sldId id="283" r:id="rId3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3333CC"/>
    <a:srgbClr val="FFFFFF"/>
    <a:srgbClr val="A1B769"/>
    <a:srgbClr val="243C4A"/>
    <a:srgbClr val="080808"/>
    <a:srgbClr val="25211F"/>
    <a:srgbClr val="020202"/>
    <a:srgbClr val="050505"/>
    <a:srgbClr val="1B29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E4A61-C121-4D0D-BA3C-4BB8C1495B65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2D7EA-3155-46DA-8E2A-A2E39D856A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Fazer uma imagem para o</a:t>
            </a:r>
            <a:r>
              <a:rPr lang="pt-BR" baseline="0" dirty="0" smtClean="0"/>
              <a:t> plano de fundo. Procurar vídeo com legenda.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2D7EA-3155-46DA-8E2A-A2E39D856AE6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Fazer</a:t>
            </a:r>
            <a:r>
              <a:rPr lang="pt-BR" baseline="0" dirty="0" smtClean="0"/>
              <a:t> os cálculos envolvidos na construção e calcular o valor de </a:t>
            </a:r>
            <a:r>
              <a:rPr lang="el-GR" dirty="0" smtClean="0"/>
              <a:t>ϕ</a:t>
            </a:r>
            <a:r>
              <a:rPr lang="pt-BR" dirty="0" smtClean="0"/>
              <a:t>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C2D7EA-3155-46DA-8E2A-A2E39D856AE6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C8E7D-F0B5-4B7B-8C15-027F230B3D46}" type="datetimeFigureOut">
              <a:rPr lang="pt-BR" smtClean="0"/>
              <a:pPr/>
              <a:t>20/11/2013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F1FC9-EF5F-42F2-954C-8E6E04C3158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segmento%20aureo.ggb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razao%20aurea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1008112"/>
          </a:xfrm>
        </p:spPr>
        <p:txBody>
          <a:bodyPr>
            <a:normAutofit/>
          </a:bodyPr>
          <a:lstStyle/>
          <a:p>
            <a:r>
              <a:rPr lang="pt-BR" sz="5000" b="1" cap="small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O </a:t>
            </a:r>
            <a:r>
              <a:rPr lang="pt-BR" sz="5000" b="1" cap="small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Número </a:t>
            </a:r>
            <a:r>
              <a:rPr lang="pt-BR" sz="5000" b="1" cap="small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pt-BR" sz="5000" b="1" cap="small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Ouro</a:t>
            </a:r>
            <a:endParaRPr lang="pt-BR" sz="5000" b="1" cap="small" dirty="0" smtClean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>
              <a:solidFill>
                <a:schemeClr val="tx1"/>
              </a:solidFill>
            </a:endParaRPr>
          </a:p>
          <a:p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1471838" y="548680"/>
            <a:ext cx="6216574" cy="109260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6500" cap="small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M</a:t>
            </a:r>
            <a:r>
              <a:rPr lang="pt-BR" sz="6500" cap="small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atemática </a:t>
            </a:r>
            <a:r>
              <a:rPr lang="pt-BR" sz="6500" cap="small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e </a:t>
            </a:r>
            <a:r>
              <a:rPr lang="pt-BR" sz="6500" cap="small" dirty="0" smtClean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lumMod val="20000"/>
                      <a:lumOff val="80000"/>
                      <a:alpha val="6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Arte</a:t>
            </a:r>
            <a:endParaRPr lang="pt-BR" sz="6500" cap="small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6">
                    <a:lumMod val="20000"/>
                    <a:lumOff val="80000"/>
                    <a:alpha val="6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711683" y="5301208"/>
            <a:ext cx="372063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500" dirty="0" err="1" smtClean="0"/>
              <a:t>Ms</a:t>
            </a:r>
            <a:r>
              <a:rPr lang="pt-BR" sz="2500" dirty="0" smtClean="0"/>
              <a:t> Heloísa Cristina da Silva</a:t>
            </a:r>
          </a:p>
          <a:p>
            <a:r>
              <a:rPr lang="pt-BR" sz="2500" dirty="0" err="1" smtClean="0"/>
              <a:t>Drª</a:t>
            </a:r>
            <a:r>
              <a:rPr lang="pt-BR" sz="2500" dirty="0" smtClean="0"/>
              <a:t> Vanessa Largo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 preferRelativeResize="0">
            <a:picLocks noChangeArrowheads="1"/>
          </p:cNvPicPr>
          <p:nvPr/>
        </p:nvPicPr>
        <p:blipFill>
          <a:blip r:embed="rId2" cstate="print"/>
          <a:srcRect l="37395" t="19777" r="39239" b="46786"/>
          <a:stretch>
            <a:fillRect/>
          </a:stretch>
        </p:blipFill>
        <p:spPr bwMode="auto">
          <a:xfrm>
            <a:off x="252000" y="260648"/>
            <a:ext cx="8640000" cy="53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251520" y="5805264"/>
            <a:ext cx="65662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ym typeface="Wingdings" pitchFamily="2" charset="2"/>
              </a:rPr>
              <a:t>Comprimento(c):</a:t>
            </a:r>
            <a:r>
              <a:rPr lang="pt-BR" dirty="0" smtClean="0"/>
              <a:t> 14,83cm</a:t>
            </a:r>
          </a:p>
          <a:p>
            <a:r>
              <a:rPr lang="pt-BR" dirty="0" smtClean="0"/>
              <a:t>Largura(l): 24cm					 l/c≈1,62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 preferRelativeResize="0"/>
          <p:nvPr/>
        </p:nvPicPr>
        <p:blipFill>
          <a:blip r:embed="rId2" cstate="print"/>
          <a:srcRect l="17037" t="45331" r="49665" b="24761"/>
          <a:stretch>
            <a:fillRect/>
          </a:stretch>
        </p:blipFill>
        <p:spPr bwMode="auto">
          <a:xfrm>
            <a:off x="252000" y="548680"/>
            <a:ext cx="8640000" cy="399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6"/>
          <p:cNvSpPr txBox="1"/>
          <p:nvPr/>
        </p:nvSpPr>
        <p:spPr>
          <a:xfrm>
            <a:off x="251520" y="5013176"/>
            <a:ext cx="26473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ym typeface="Wingdings" pitchFamily="2" charset="2"/>
              </a:rPr>
              <a:t>Comprimento(c)</a:t>
            </a:r>
            <a:r>
              <a:rPr lang="pt-BR" dirty="0" smtClean="0"/>
              <a:t>: 11,11cm</a:t>
            </a:r>
          </a:p>
          <a:p>
            <a:r>
              <a:rPr lang="pt-BR" dirty="0" smtClean="0"/>
              <a:t>Largura(l): 24cm</a:t>
            </a:r>
          </a:p>
          <a:p>
            <a:endParaRPr lang="pt-BR" dirty="0"/>
          </a:p>
          <a:p>
            <a:r>
              <a:rPr lang="pt-BR" dirty="0" smtClean="0"/>
              <a:t>l/c≈2,16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 preferRelativeResize="0"/>
          <p:nvPr/>
        </p:nvPicPr>
        <p:blipFill>
          <a:blip r:embed="rId2" cstate="print"/>
          <a:srcRect l="17037" t="45331" r="49665" b="24761"/>
          <a:stretch>
            <a:fillRect/>
          </a:stretch>
        </p:blipFill>
        <p:spPr bwMode="auto">
          <a:xfrm>
            <a:off x="251520" y="260648"/>
            <a:ext cx="8640000" cy="53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251520" y="5657671"/>
            <a:ext cx="6513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ym typeface="Wingdings" pitchFamily="2" charset="2"/>
              </a:rPr>
              <a:t>Comprimento(c)</a:t>
            </a:r>
            <a:r>
              <a:rPr lang="pt-BR" dirty="0" smtClean="0"/>
              <a:t>: 14,83cm</a:t>
            </a:r>
          </a:p>
          <a:p>
            <a:r>
              <a:rPr lang="pt-BR" dirty="0" smtClean="0"/>
              <a:t>Largura(l): 24cm					l/c≈1,62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33479" t="20672" r="47151" b="34048"/>
          <a:stretch>
            <a:fillRect/>
          </a:stretch>
        </p:blipFill>
        <p:spPr bwMode="auto">
          <a:xfrm>
            <a:off x="2267744" y="400550"/>
            <a:ext cx="4608512" cy="6056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36717" t="23422" r="36717" b="26375"/>
          <a:stretch>
            <a:fillRect/>
          </a:stretch>
        </p:blipFill>
        <p:spPr bwMode="auto">
          <a:xfrm>
            <a:off x="1691680" y="368660"/>
            <a:ext cx="576064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construção do segmento áureo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14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 l="1617" t="27800" r="94611" b="63574"/>
          <a:stretch>
            <a:fillRect/>
          </a:stretch>
        </p:blipFill>
        <p:spPr bwMode="auto">
          <a:xfrm>
            <a:off x="3815916" y="2456892"/>
            <a:ext cx="151216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 preferRelativeResize="0">
            <a:picLocks noChangeArrowheads="1"/>
          </p:cNvPicPr>
          <p:nvPr/>
        </p:nvPicPr>
        <p:blipFill>
          <a:blip r:embed="rId2" cstate="print"/>
          <a:srcRect l="14662" t="16360" r="2876" b="9813"/>
          <a:stretch>
            <a:fillRect/>
          </a:stretch>
        </p:blipFill>
        <p:spPr bwMode="auto">
          <a:xfrm>
            <a:off x="792000" y="1268760"/>
            <a:ext cx="756000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 Retângulo áureo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Espiral Áurea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/>
          <p:cNvPicPr preferRelativeResize="0">
            <a:picLocks noGrp="1" noChangeArrowheads="1"/>
          </p:cNvPicPr>
          <p:nvPr>
            <p:ph idx="4294967295"/>
          </p:nvPr>
        </p:nvPicPr>
        <p:blipFill>
          <a:blip r:embed="rId2" cstate="print"/>
          <a:srcRect l="14630" t="16034" r="3188" b="10338"/>
          <a:stretch>
            <a:fillRect/>
          </a:stretch>
        </p:blipFill>
        <p:spPr bwMode="auto">
          <a:xfrm>
            <a:off x="792163" y="1412875"/>
            <a:ext cx="75596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 Triângulo Áureo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/>
          <p:cNvPicPr preferRelativeResize="0">
            <a:picLocks noGrp="1" noChangeArrowheads="1"/>
          </p:cNvPicPr>
          <p:nvPr>
            <p:ph idx="4294967295"/>
          </p:nvPr>
        </p:nvPicPr>
        <p:blipFill>
          <a:blip r:embed="rId2" cstate="print"/>
          <a:srcRect l="30233" t="22032" r="31467" b="27773"/>
          <a:stretch>
            <a:fillRect/>
          </a:stretch>
        </p:blipFill>
        <p:spPr bwMode="auto">
          <a:xfrm>
            <a:off x="792163" y="1412875"/>
            <a:ext cx="75596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 Pentagrama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26329" t="16157" r="29492" b="9535"/>
          <a:stretch>
            <a:fillRect/>
          </a:stretch>
        </p:blipFill>
        <p:spPr bwMode="auto">
          <a:xfrm>
            <a:off x="1979613" y="1628775"/>
            <a:ext cx="5184775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0" y="-79653"/>
            <a:ext cx="9144000" cy="701730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txBody>
          <a:bodyPr wrap="square" lIns="91440" tIns="0" rIns="91440" bIns="45720" anchor="t">
            <a:spAutoFit/>
            <a:scene3d>
              <a:camera prst="isometricRightUp">
                <a:rot lat="1200000" lon="19200000" rev="0"/>
              </a:camera>
              <a:lightRig rig="sunset" dir="t"/>
            </a:scene3d>
            <a:sp3d extrusionH="254000" contourW="12700" prstMaterial="metal">
              <a:bevelT w="82550" h="38100" prst="coolSlant"/>
              <a:bevelB w="82550" h="38100" prst="coolSlant"/>
              <a:extrusionClr>
                <a:schemeClr val="accent2">
                  <a:lumMod val="50000"/>
                </a:schemeClr>
              </a:extrusionClr>
              <a:contourClr>
                <a:schemeClr val="accent2">
                  <a:lumMod val="75000"/>
                </a:schemeClr>
              </a:contourClr>
            </a:sp3d>
          </a:bodyPr>
          <a:lstStyle/>
          <a:p>
            <a:pPr algn="ctr"/>
            <a:r>
              <a:rPr lang="el-GR" sz="45000" b="1" cap="none" dirty="0" smtClean="0">
                <a:ln w="900" cmpd="sng">
                  <a:solidFill>
                    <a:schemeClr val="tx1">
                      <a:lumMod val="95000"/>
                      <a:lumOff val="5000"/>
                      <a:alpha val="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101600" dist="76200" dir="5400000">
                    <a:schemeClr val="accent2">
                      <a:lumMod val="50000"/>
                      <a:alpha val="74000"/>
                    </a:schemeClr>
                  </a:innerShdw>
                </a:effectLst>
                <a:latin typeface="+mj-lt"/>
                <a:cs typeface="Arial" pitchFamily="34" charset="0"/>
              </a:rPr>
              <a:t>ϕ</a:t>
            </a:r>
            <a:endParaRPr lang="pt-BR" sz="45000" b="1" cap="none" dirty="0">
              <a:ln w="900" cmpd="sng">
                <a:solidFill>
                  <a:schemeClr val="tx1">
                    <a:lumMod val="95000"/>
                    <a:lumOff val="5000"/>
                    <a:alpha val="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innerShdw blurRad="101600" dist="76200" dir="5400000">
                  <a:schemeClr val="accent2">
                    <a:lumMod val="50000"/>
                    <a:alpha val="74000"/>
                  </a:schemeClr>
                </a:innerShdw>
              </a:effectLst>
              <a:latin typeface="Calisto MT" pitchFamily="18" charset="0"/>
              <a:cs typeface="Arial" pitchFamily="34" charset="0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1835696" y="1196752"/>
            <a:ext cx="55134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small" spc="0" dirty="0" smtClean="0">
                <a:ln w="10541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tx2">
                      <a:lumMod val="20000"/>
                      <a:lumOff val="80000"/>
                      <a:alpha val="60000"/>
                    </a:schemeClr>
                  </a:glow>
                </a:effectLst>
              </a:rPr>
              <a:t>O Número de Ouro</a:t>
            </a:r>
            <a:endParaRPr lang="pt-BR" sz="5400" b="1" cap="small" spc="0" dirty="0">
              <a:ln w="10541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glow rad="101600">
                  <a:schemeClr val="tx2">
                    <a:lumMod val="20000"/>
                    <a:lumOff val="80000"/>
                    <a:alpha val="60000"/>
                  </a:schemeClr>
                </a:glow>
              </a:effectLst>
            </a:endParaRPr>
          </a:p>
        </p:txBody>
      </p:sp>
      <p:pic>
        <p:nvPicPr>
          <p:cNvPr id="1026" name="Picture 2" descr="C:\Users\Heloisa\AppData\Local\Microsoft\Windows\Temporary Internet Files\Content.IE5\SZNRAFAT\MM900283609[1]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6021288"/>
            <a:ext cx="609600" cy="542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>
              <a:buNone/>
            </a:pPr>
            <a:r>
              <a:rPr lang="pt-BR" dirty="0" smtClean="0"/>
              <a:t>	Quais conteúdos poderiam ser abordados tendo como ponto de partida a razão áurea?</a:t>
            </a:r>
          </a:p>
          <a:p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669455" y="404664"/>
            <a:ext cx="77145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pt-BR" sz="4800" b="1" cap="sm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 Razão Áurea na sala de aula</a:t>
            </a:r>
            <a:endParaRPr lang="pt-BR" sz="4800" b="1" cap="sm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665751" y="2459504"/>
            <a:ext cx="5812499" cy="193899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pt-BR" sz="6000" b="1" cap="sm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Algumas possibilidades</a:t>
            </a:r>
            <a:endParaRPr lang="pt-BR" sz="6000" b="1" cap="sm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Descobrir o número de ouro a partir das medidas do corpo humano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Nível de escolaridade: 5ª série (6º ano);</a:t>
            </a:r>
          </a:p>
          <a:p>
            <a:r>
              <a:rPr lang="pt-BR" dirty="0" smtClean="0"/>
              <a:t>Organizar os alunos em duplas;</a:t>
            </a:r>
          </a:p>
          <a:p>
            <a:r>
              <a:rPr lang="pt-BR" dirty="0" smtClean="0"/>
              <a:t>Materiais: fita métrica, indicação de quais medidas devem ser feitas, papel e lápis para anotar as medidas;</a:t>
            </a:r>
          </a:p>
          <a:p>
            <a:r>
              <a:rPr lang="pt-BR" dirty="0" smtClean="0"/>
              <a:t>Conteúdos: razão e proporção, números irracionais, sistema métrico.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Razão áurea a ideias básicas de função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Nível de escolaridade: 7ª série (8º ano);</a:t>
            </a:r>
          </a:p>
          <a:p>
            <a:endParaRPr lang="pt-BR" dirty="0" smtClean="0"/>
          </a:p>
          <a:p>
            <a:r>
              <a:rPr lang="pt-BR" dirty="0" smtClean="0"/>
              <a:t>Conceitos: descoberta de padrões, conversão do registro em língua materna para a linguagem matemática, lei de formação e domínio de uma função, generalização e abstração.</a:t>
            </a:r>
          </a:p>
        </p:txBody>
      </p:sp>
      <p:pic>
        <p:nvPicPr>
          <p:cNvPr id="5122" name="Picture 2" descr="C:\Users\Heloisa\AppData\Local\Microsoft\Windows\Temporary Internet Files\Content.IE5\0AA7G9OA\MC900233154[1].wm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11718">
            <a:off x="7841005" y="5904950"/>
            <a:ext cx="936104" cy="939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Construção do segmento áureo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Nível de escolaridade: 8ª série (9º ano);</a:t>
            </a:r>
          </a:p>
          <a:p>
            <a:r>
              <a:rPr lang="pt-BR" dirty="0" smtClean="0"/>
              <a:t>Materiais: </a:t>
            </a:r>
            <a:r>
              <a:rPr lang="pt-BR" dirty="0" err="1" smtClean="0"/>
              <a:t>geogebra</a:t>
            </a:r>
            <a:r>
              <a:rPr lang="pt-BR" dirty="0" smtClean="0"/>
              <a:t> ou lápis, papel, compasso, régua, transferidor. Em ambos os casos é interessante elaborar um material que auxilie os alunos;</a:t>
            </a:r>
          </a:p>
          <a:p>
            <a:r>
              <a:rPr lang="pt-BR" dirty="0" smtClean="0"/>
              <a:t>Conteúdos: Teorema de Pitágoras, equação do segundo grau.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Área e perímetro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>
              <a:buNone/>
            </a:pPr>
            <a:r>
              <a:rPr lang="pt-BR" dirty="0" smtClean="0"/>
              <a:t>	Será que há alguma particularidade quando calculamos a </a:t>
            </a:r>
            <a:r>
              <a:rPr lang="pt-BR" smtClean="0"/>
              <a:t>área </a:t>
            </a:r>
            <a:r>
              <a:rPr lang="pt-BR" smtClean="0"/>
              <a:t>de </a:t>
            </a:r>
            <a:r>
              <a:rPr lang="pt-BR" dirty="0" smtClean="0"/>
              <a:t>um retângulo áureo?</a:t>
            </a:r>
          </a:p>
          <a:p>
            <a:pPr>
              <a:buNone/>
            </a:pPr>
            <a:endParaRPr lang="pt-BR" dirty="0"/>
          </a:p>
        </p:txBody>
      </p:sp>
      <p:sp>
        <p:nvSpPr>
          <p:cNvPr id="4" name="Explosão 1 3"/>
          <p:cNvSpPr/>
          <p:nvPr/>
        </p:nvSpPr>
        <p:spPr>
          <a:xfrm rot="20958598">
            <a:off x="632528" y="317256"/>
            <a:ext cx="5848401" cy="2263173"/>
          </a:xfrm>
          <a:prstGeom prst="irregularSeal1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b="1" dirty="0" smtClean="0">
                <a:solidFill>
                  <a:schemeClr val="accent4">
                    <a:lumMod val="75000"/>
                  </a:schemeClr>
                </a:solidFill>
              </a:rPr>
              <a:t>Conteúdos ou conceitos matemáticos</a:t>
            </a:r>
            <a:endParaRPr lang="pt-BR" sz="21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o explicativo em forma de nuvem 4"/>
          <p:cNvSpPr/>
          <p:nvPr/>
        </p:nvSpPr>
        <p:spPr>
          <a:xfrm rot="318987">
            <a:off x="4922917" y="2380606"/>
            <a:ext cx="3888934" cy="1920916"/>
          </a:xfrm>
          <a:prstGeom prst="cloudCallou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400" dirty="0" smtClean="0">
                <a:solidFill>
                  <a:srgbClr val="7030A0"/>
                </a:solidFill>
              </a:rPr>
              <a:t>Nível de escolaridade</a:t>
            </a:r>
            <a:endParaRPr lang="pt-BR" sz="3400" dirty="0">
              <a:solidFill>
                <a:srgbClr val="7030A0"/>
              </a:solidFill>
            </a:endParaRPr>
          </a:p>
        </p:txBody>
      </p:sp>
      <p:sp>
        <p:nvSpPr>
          <p:cNvPr id="6" name="Ondulado duplo 5"/>
          <p:cNvSpPr/>
          <p:nvPr/>
        </p:nvSpPr>
        <p:spPr>
          <a:xfrm rot="384865">
            <a:off x="624828" y="4273951"/>
            <a:ext cx="5049441" cy="1809570"/>
          </a:xfrm>
          <a:prstGeom prst="doubleWav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5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Outros aspectos</a:t>
            </a:r>
            <a:endParaRPr lang="pt-BR" sz="55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>
              <a:buNone/>
            </a:pPr>
            <a:r>
              <a:rPr lang="pt-BR" dirty="0" smtClean="0"/>
              <a:t>	Desenvolva algumas potências de </a:t>
            </a:r>
            <a:r>
              <a:rPr lang="el-GR" dirty="0" smtClean="0"/>
              <a:t>ϕ</a:t>
            </a:r>
            <a:r>
              <a:rPr lang="pt-BR" dirty="0" smtClean="0"/>
              <a:t>. Você percebe alguma regularidade?</a:t>
            </a:r>
          </a:p>
          <a:p>
            <a:endParaRPr lang="pt-BR" dirty="0" smtClean="0"/>
          </a:p>
        </p:txBody>
      </p:sp>
      <p:sp>
        <p:nvSpPr>
          <p:cNvPr id="7" name="Nuvem 6"/>
          <p:cNvSpPr/>
          <p:nvPr/>
        </p:nvSpPr>
        <p:spPr>
          <a:xfrm>
            <a:off x="323528" y="1556792"/>
            <a:ext cx="8820472" cy="331236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cap="rnd">
            <a:solidFill>
              <a:schemeClr val="accent1">
                <a:shade val="50000"/>
              </a:schemeClr>
            </a:solidFill>
            <a:prstDash val="sysDot"/>
          </a:ln>
          <a:effectLst>
            <a:outerShdw blurRad="50800" dist="38100" dir="8100000" algn="tr" rotWithShape="0">
              <a:schemeClr val="accent1">
                <a:lumMod val="40000"/>
                <a:lumOff val="60000"/>
                <a:alpha val="40000"/>
              </a:schemeClr>
            </a:outerShdw>
          </a:effectLst>
          <a:scene3d>
            <a:camera prst="orthographicFront"/>
            <a:lightRig rig="flat" dir="t"/>
          </a:scene3d>
          <a:sp3d prstMaterial="flat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1979712" y="404664"/>
            <a:ext cx="5018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pt-B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Potências de </a:t>
            </a:r>
            <a:r>
              <a:rPr lang="el-G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ϕ</a:t>
            </a:r>
            <a:endParaRPr lang="pt-B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259632" y="2492896"/>
          <a:ext cx="7200802" cy="102971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00089"/>
                <a:gridCol w="800089"/>
                <a:gridCol w="800089"/>
                <a:gridCol w="800089"/>
                <a:gridCol w="800089"/>
                <a:gridCol w="800089"/>
                <a:gridCol w="800089"/>
                <a:gridCol w="974020"/>
                <a:gridCol w="626159"/>
              </a:tblGrid>
              <a:tr h="514856"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n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6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7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...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14856">
                <a:tc>
                  <a:txBody>
                    <a:bodyPr/>
                    <a:lstStyle/>
                    <a:p>
                      <a:r>
                        <a:rPr lang="el-G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ϕ</a:t>
                      </a:r>
                      <a:r>
                        <a:rPr lang="pt-BR" sz="2200" baseline="30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n</a:t>
                      </a:r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0+</a:t>
                      </a:r>
                      <a:r>
                        <a:rPr lang="el-G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ϕ</a:t>
                      </a:r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1+</a:t>
                      </a:r>
                      <a:r>
                        <a:rPr lang="el-G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ϕ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1+2</a:t>
                      </a:r>
                      <a:r>
                        <a:rPr lang="el-G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ϕ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2+3</a:t>
                      </a:r>
                      <a:r>
                        <a:rPr lang="el-G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ϕ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3+5</a:t>
                      </a:r>
                      <a:r>
                        <a:rPr lang="el-G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ϕ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5+8</a:t>
                      </a:r>
                      <a:r>
                        <a:rPr lang="el-G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ϕ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8+13</a:t>
                      </a:r>
                      <a:r>
                        <a:rPr lang="el-G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ϕ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...</a:t>
                      </a:r>
                      <a:endParaRPr lang="pt-BR" sz="22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3" name="Grupo 32"/>
          <p:cNvGrpSpPr/>
          <p:nvPr/>
        </p:nvGrpSpPr>
        <p:grpSpPr>
          <a:xfrm>
            <a:off x="2555776" y="3356992"/>
            <a:ext cx="4752528" cy="3212976"/>
            <a:chOff x="2555776" y="3356992"/>
            <a:chExt cx="4752528" cy="3212976"/>
          </a:xfrm>
        </p:grpSpPr>
        <p:sp>
          <p:nvSpPr>
            <p:cNvPr id="9" name="Ondulado 8"/>
            <p:cNvSpPr/>
            <p:nvPr/>
          </p:nvSpPr>
          <p:spPr>
            <a:xfrm>
              <a:off x="2555776" y="4869160"/>
              <a:ext cx="4752528" cy="1700808"/>
            </a:xfrm>
            <a:prstGeom prst="wav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500" dirty="0" smtClean="0">
                  <a:latin typeface="Bodoni MT Condensed" pitchFamily="18" charset="0"/>
                </a:rPr>
                <a:t>Sequência de </a:t>
              </a:r>
              <a:r>
                <a:rPr lang="pt-BR" sz="3500" dirty="0" err="1" smtClean="0">
                  <a:latin typeface="Bodoni MT Condensed" pitchFamily="18" charset="0"/>
                </a:rPr>
                <a:t>Fibonacci</a:t>
              </a:r>
              <a:endParaRPr lang="pt-BR" sz="3500" dirty="0">
                <a:latin typeface="Bodoni MT Condensed" pitchFamily="18" charset="0"/>
              </a:endParaRPr>
            </a:p>
          </p:txBody>
        </p:sp>
        <p:cxnSp>
          <p:nvCxnSpPr>
            <p:cNvPr id="11" name="Conector de seta reta 10"/>
            <p:cNvCxnSpPr/>
            <p:nvPr/>
          </p:nvCxnSpPr>
          <p:spPr>
            <a:xfrm>
              <a:off x="3059832" y="3429000"/>
              <a:ext cx="1872208" cy="165276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de seta reta 11"/>
            <p:cNvCxnSpPr>
              <a:endCxn id="9" idx="0"/>
            </p:cNvCxnSpPr>
            <p:nvPr/>
          </p:nvCxnSpPr>
          <p:spPr>
            <a:xfrm flipH="1">
              <a:off x="4932040" y="3356992"/>
              <a:ext cx="1224136" cy="17247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de seta reta 12"/>
            <p:cNvCxnSpPr>
              <a:endCxn id="9" idx="0"/>
            </p:cNvCxnSpPr>
            <p:nvPr/>
          </p:nvCxnSpPr>
          <p:spPr>
            <a:xfrm>
              <a:off x="3851920" y="3356992"/>
              <a:ext cx="1080120" cy="17247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de seta reta 13"/>
            <p:cNvCxnSpPr>
              <a:endCxn id="9" idx="0"/>
            </p:cNvCxnSpPr>
            <p:nvPr/>
          </p:nvCxnSpPr>
          <p:spPr>
            <a:xfrm>
              <a:off x="4644008" y="3356992"/>
              <a:ext cx="288032" cy="172476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de seta reta 14"/>
            <p:cNvCxnSpPr>
              <a:endCxn id="9" idx="0"/>
            </p:cNvCxnSpPr>
            <p:nvPr/>
          </p:nvCxnSpPr>
          <p:spPr>
            <a:xfrm flipH="1">
              <a:off x="4932040" y="3429000"/>
              <a:ext cx="432048" cy="165276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de seta reta 15"/>
            <p:cNvCxnSpPr>
              <a:endCxn id="9" idx="0"/>
            </p:cNvCxnSpPr>
            <p:nvPr/>
          </p:nvCxnSpPr>
          <p:spPr>
            <a:xfrm flipH="1">
              <a:off x="4932040" y="3429000"/>
              <a:ext cx="2016224" cy="165276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 </a:t>
            </a:r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Número </a:t>
            </a:r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 </a:t>
            </a:r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Ouro </a:t>
            </a:r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 a </a:t>
            </a:r>
            <a:r>
              <a:rPr lang="pt-B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Trigonometria</a:t>
            </a:r>
            <a:endParaRPr lang="pt-B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>
              <a:buNone/>
            </a:pPr>
            <a:r>
              <a:rPr lang="pt-BR" dirty="0" smtClean="0"/>
              <a:t>	Quais valores de x </a:t>
            </a:r>
            <a:r>
              <a:rPr lang="az-Cyrl-AZ" dirty="0" smtClean="0"/>
              <a:t>Є</a:t>
            </a:r>
            <a:r>
              <a:rPr lang="pt-BR" dirty="0" smtClean="0"/>
              <a:t> ]0, </a:t>
            </a:r>
            <a:r>
              <a:rPr lang="el-GR" dirty="0" smtClean="0"/>
              <a:t>π</a:t>
            </a:r>
            <a:r>
              <a:rPr lang="pt-BR" dirty="0" smtClean="0"/>
              <a:t>/2[ tais que </a:t>
            </a:r>
          </a:p>
          <a:p>
            <a:pPr>
              <a:buNone/>
            </a:pPr>
            <a:r>
              <a:rPr lang="pt-BR" dirty="0" smtClean="0"/>
              <a:t>				</a:t>
            </a:r>
            <a:r>
              <a:rPr lang="pt-BR" dirty="0" err="1" smtClean="0"/>
              <a:t>cos</a:t>
            </a:r>
            <a:r>
              <a:rPr lang="pt-BR" dirty="0" smtClean="0"/>
              <a:t> x = </a:t>
            </a:r>
            <a:r>
              <a:rPr lang="pt-BR" dirty="0" err="1" smtClean="0"/>
              <a:t>tg</a:t>
            </a:r>
            <a:r>
              <a:rPr lang="pt-BR" dirty="0" smtClean="0"/>
              <a:t> x?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Determinação do </a:t>
            </a:r>
            <a:r>
              <a:rPr lang="pt-BR" dirty="0" err="1" smtClean="0"/>
              <a:t>sen</a:t>
            </a:r>
            <a:r>
              <a:rPr lang="pt-BR" smtClean="0"/>
              <a:t> 18º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Referências bibliográficas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pt-BR" sz="2500" dirty="0" smtClean="0"/>
              <a:t>	ZAHN, Maurício. Sequência de </a:t>
            </a:r>
            <a:r>
              <a:rPr lang="pt-BR" sz="2500" dirty="0" err="1" smtClean="0"/>
              <a:t>Fibonacci</a:t>
            </a:r>
            <a:r>
              <a:rPr lang="pt-BR" sz="2500" dirty="0" smtClean="0"/>
              <a:t> e o Número de Ouro. Rio de Janeiro: Ciência Moderna, 2011.</a:t>
            </a:r>
          </a:p>
          <a:p>
            <a:pPr>
              <a:buNone/>
            </a:pPr>
            <a:endParaRPr lang="pt-BR" sz="2500" dirty="0" smtClean="0"/>
          </a:p>
          <a:p>
            <a:pPr>
              <a:buNone/>
            </a:pPr>
            <a:r>
              <a:rPr lang="pt-BR" sz="2500" dirty="0" smtClean="0"/>
              <a:t>	CLARK</a:t>
            </a:r>
            <a:r>
              <a:rPr lang="pt-BR" sz="2500" dirty="0" smtClean="0"/>
              <a:t>, </a:t>
            </a:r>
            <a:r>
              <a:rPr lang="pt-BR" sz="2500" dirty="0" err="1" smtClean="0"/>
              <a:t>Les</a:t>
            </a:r>
            <a:r>
              <a:rPr lang="pt-BR" sz="2500" dirty="0" smtClean="0"/>
              <a:t>; REITHERMAN, Wolfgang; LUSKE, Hamilton MEADOR, Joshua. </a:t>
            </a:r>
            <a:r>
              <a:rPr lang="pt-BR" sz="2500" dirty="0" smtClean="0"/>
              <a:t>Donald no país da </a:t>
            </a:r>
            <a:r>
              <a:rPr lang="pt-BR" sz="2500" dirty="0" err="1" smtClean="0"/>
              <a:t>Matemágica</a:t>
            </a:r>
            <a:r>
              <a:rPr lang="pt-BR" sz="2500" dirty="0" smtClean="0"/>
              <a:t>. Disney, 1959. </a:t>
            </a:r>
          </a:p>
          <a:p>
            <a:pPr>
              <a:buNone/>
            </a:pPr>
            <a:endParaRPr lang="pt-BR" sz="2500" dirty="0" smtClean="0"/>
          </a:p>
          <a:p>
            <a:pPr>
              <a:buNone/>
            </a:pPr>
            <a:r>
              <a:rPr lang="pt-BR" sz="2500" dirty="0" smtClean="0"/>
              <a:t>	CASTRO, Karina de O.; MENDES, Sônia C. </a:t>
            </a:r>
            <a:r>
              <a:rPr lang="pt-BR" sz="2500" dirty="0" smtClean="0"/>
              <a:t>da C.; RODRIGUES, Chang K. Razão áurea e ideias básicas de função: uma proposta de trabalho no 7° ano do ensino fundamental.</a:t>
            </a:r>
            <a:r>
              <a:rPr lang="pt-BR" sz="2500" dirty="0" smtClean="0"/>
              <a:t> REVEMAT, Florianópolis, v. 6, n. 2, p. 37-48, 2011.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2" cstate="print"/>
          <a:srcRect l="37395" t="19777" r="39239" b="46786"/>
          <a:stretch>
            <a:fillRect/>
          </a:stretch>
        </p:blipFill>
        <p:spPr bwMode="auto">
          <a:xfrm>
            <a:off x="252000" y="1859400"/>
            <a:ext cx="8640000" cy="31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360" t="27358" r="8990" b="25222"/>
          <a:stretch>
            <a:fillRect/>
          </a:stretch>
        </p:blipFill>
        <p:spPr bwMode="auto">
          <a:xfrm>
            <a:off x="35496" y="1808820"/>
            <a:ext cx="907300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806" t="19753" r="9549" b="9231"/>
          <a:stretch>
            <a:fillRect/>
          </a:stretch>
        </p:blipFill>
        <p:spPr bwMode="auto">
          <a:xfrm>
            <a:off x="125760" y="1018460"/>
            <a:ext cx="8892480" cy="482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904" t="22333" r="9747" b="27773"/>
          <a:stretch>
            <a:fillRect/>
          </a:stretch>
        </p:blipFill>
        <p:spPr bwMode="auto">
          <a:xfrm>
            <a:off x="211016" y="836712"/>
            <a:ext cx="8721969" cy="333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16794" t="52953" r="9599" b="37203"/>
          <a:stretch>
            <a:fillRect/>
          </a:stretch>
        </p:blipFill>
        <p:spPr bwMode="auto">
          <a:xfrm>
            <a:off x="287524" y="4365104"/>
            <a:ext cx="856895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620" t="18893" r="9342" b="10918"/>
          <a:stretch>
            <a:fillRect/>
          </a:stretch>
        </p:blipFill>
        <p:spPr bwMode="auto">
          <a:xfrm>
            <a:off x="113780" y="1052736"/>
            <a:ext cx="891644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Heloisa\AppData\Local\Microsoft\Windows\Temporary Internet Files\Content.IE5\0AA7G9OA\MC900233154[1].wm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18019">
            <a:off x="7841005" y="5904950"/>
            <a:ext cx="936104" cy="939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 preferRelativeResize="0">
            <a:picLocks noChangeArrowheads="1"/>
          </p:cNvPicPr>
          <p:nvPr/>
        </p:nvPicPr>
        <p:blipFill>
          <a:blip r:embed="rId2" cstate="print"/>
          <a:srcRect l="37395" t="19777" r="39239" b="46786"/>
          <a:stretch>
            <a:fillRect/>
          </a:stretch>
        </p:blipFill>
        <p:spPr bwMode="auto">
          <a:xfrm>
            <a:off x="252000" y="2100600"/>
            <a:ext cx="8640000" cy="265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 preferRelativeResize="0">
            <a:picLocks noChangeArrowheads="1"/>
          </p:cNvPicPr>
          <p:nvPr/>
        </p:nvPicPr>
        <p:blipFill>
          <a:blip r:embed="rId2" cstate="print"/>
          <a:srcRect l="37395" t="19777" r="39239" b="46786"/>
          <a:stretch>
            <a:fillRect/>
          </a:stretch>
        </p:blipFill>
        <p:spPr bwMode="auto">
          <a:xfrm>
            <a:off x="252000" y="260648"/>
            <a:ext cx="8640000" cy="53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 preferRelativeResize="0"/>
          <p:nvPr/>
        </p:nvPicPr>
        <p:blipFill>
          <a:blip r:embed="rId2" cstate="print"/>
          <a:srcRect l="17037" t="45331" r="49665" b="24761"/>
          <a:stretch>
            <a:fillRect/>
          </a:stretch>
        </p:blipFill>
        <p:spPr bwMode="auto">
          <a:xfrm>
            <a:off x="252000" y="548680"/>
            <a:ext cx="8640000" cy="399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 preferRelativeResize="0"/>
          <p:nvPr/>
        </p:nvPicPr>
        <p:blipFill>
          <a:blip r:embed="rId2" cstate="print"/>
          <a:srcRect l="17037" t="45331" r="49665" b="24761"/>
          <a:stretch>
            <a:fillRect/>
          </a:stretch>
        </p:blipFill>
        <p:spPr bwMode="auto">
          <a:xfrm>
            <a:off x="251520" y="260648"/>
            <a:ext cx="8640000" cy="53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51520" y="5229200"/>
            <a:ext cx="25303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ym typeface="Wingdings" pitchFamily="2" charset="2"/>
              </a:rPr>
              <a:t>Comprimento(c):</a:t>
            </a:r>
            <a:r>
              <a:rPr lang="pt-BR" dirty="0" smtClean="0"/>
              <a:t> 8,72cm</a:t>
            </a:r>
          </a:p>
          <a:p>
            <a:r>
              <a:rPr lang="pt-BR" dirty="0" smtClean="0"/>
              <a:t>Largura(l): 24cm</a:t>
            </a:r>
          </a:p>
          <a:p>
            <a:endParaRPr lang="pt-BR" dirty="0"/>
          </a:p>
          <a:p>
            <a:r>
              <a:rPr lang="pt-BR" dirty="0" smtClean="0"/>
              <a:t>l/c≈2,75</a:t>
            </a:r>
            <a:endParaRPr lang="pt-BR" dirty="0"/>
          </a:p>
        </p:txBody>
      </p:sp>
      <p:pic>
        <p:nvPicPr>
          <p:cNvPr id="13" name="Picture 2"/>
          <p:cNvPicPr preferRelativeResize="0">
            <a:picLocks noChangeArrowheads="1"/>
          </p:cNvPicPr>
          <p:nvPr/>
        </p:nvPicPr>
        <p:blipFill>
          <a:blip r:embed="rId2" cstate="print"/>
          <a:srcRect l="37395" t="19777" r="39239" b="46786"/>
          <a:stretch>
            <a:fillRect/>
          </a:stretch>
        </p:blipFill>
        <p:spPr bwMode="auto">
          <a:xfrm>
            <a:off x="252000" y="1859400"/>
            <a:ext cx="8640000" cy="31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 preferRelativeResize="0">
            <a:picLocks noChangeArrowheads="1"/>
          </p:cNvPicPr>
          <p:nvPr/>
        </p:nvPicPr>
        <p:blipFill>
          <a:blip r:embed="rId2" cstate="print"/>
          <a:srcRect l="37395" t="19777" r="39239" b="46786"/>
          <a:stretch>
            <a:fillRect/>
          </a:stretch>
        </p:blipFill>
        <p:spPr bwMode="auto">
          <a:xfrm>
            <a:off x="252000" y="2100600"/>
            <a:ext cx="8640000" cy="265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395536" y="5157192"/>
            <a:ext cx="25303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ym typeface="Wingdings" pitchFamily="2" charset="2"/>
              </a:rPr>
              <a:t>Comprimento(c):</a:t>
            </a:r>
            <a:r>
              <a:rPr lang="pt-BR" dirty="0" smtClean="0"/>
              <a:t> 7,38cm</a:t>
            </a:r>
          </a:p>
          <a:p>
            <a:r>
              <a:rPr lang="pt-BR" dirty="0" smtClean="0"/>
              <a:t>Largura(l): 24cm</a:t>
            </a:r>
          </a:p>
          <a:p>
            <a:endParaRPr lang="pt-BR" dirty="0"/>
          </a:p>
          <a:p>
            <a:r>
              <a:rPr lang="pt-BR" dirty="0" smtClean="0"/>
              <a:t>l/c≈3,25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</TotalTime>
  <Words>331</Words>
  <Application>Microsoft Office PowerPoint</Application>
  <PresentationFormat>Apresentação na tela (4:3)</PresentationFormat>
  <Paragraphs>86</Paragraphs>
  <Slides>33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4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A construção do segmento áureo</vt:lpstr>
      <vt:lpstr>O Retângulo áureo</vt:lpstr>
      <vt:lpstr>A Espiral Áurea</vt:lpstr>
      <vt:lpstr>O Triângulo Áureo</vt:lpstr>
      <vt:lpstr>O Pentagrama</vt:lpstr>
      <vt:lpstr>Slide 20</vt:lpstr>
      <vt:lpstr>Slide 21</vt:lpstr>
      <vt:lpstr>Descobrir o número de ouro a partir das medidas do corpo humano</vt:lpstr>
      <vt:lpstr>Razão áurea a ideias básicas de função</vt:lpstr>
      <vt:lpstr>Construção do segmento áureo</vt:lpstr>
      <vt:lpstr>Área e perímetro</vt:lpstr>
      <vt:lpstr>Slide 26</vt:lpstr>
      <vt:lpstr>O Número de Ouro e a Trigonometria</vt:lpstr>
      <vt:lpstr>Determinação do sen 18º</vt:lpstr>
      <vt:lpstr>Referências bibliográficas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Heloisa</dc:creator>
  <cp:lastModifiedBy>Heloisa</cp:lastModifiedBy>
  <cp:revision>106</cp:revision>
  <dcterms:created xsi:type="dcterms:W3CDTF">2013-11-11T18:53:02Z</dcterms:created>
  <dcterms:modified xsi:type="dcterms:W3CDTF">2013-11-20T18:30:10Z</dcterms:modified>
</cp:coreProperties>
</file>