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9" r:id="rId3"/>
    <p:sldId id="313" r:id="rId4"/>
    <p:sldId id="257" r:id="rId5"/>
    <p:sldId id="320" r:id="rId6"/>
    <p:sldId id="261" r:id="rId7"/>
    <p:sldId id="263" r:id="rId8"/>
    <p:sldId id="264" r:id="rId9"/>
    <p:sldId id="265" r:id="rId10"/>
    <p:sldId id="266" r:id="rId11"/>
    <p:sldId id="314" r:id="rId12"/>
    <p:sldId id="315" r:id="rId13"/>
    <p:sldId id="316" r:id="rId14"/>
    <p:sldId id="317" r:id="rId15"/>
    <p:sldId id="318" r:id="rId16"/>
    <p:sldId id="319" r:id="rId17"/>
    <p:sldId id="346" r:id="rId18"/>
    <p:sldId id="347" r:id="rId19"/>
    <p:sldId id="275" r:id="rId20"/>
    <p:sldId id="278" r:id="rId21"/>
    <p:sldId id="279" r:id="rId22"/>
    <p:sldId id="277" r:id="rId23"/>
    <p:sldId id="276" r:id="rId24"/>
    <p:sldId id="280" r:id="rId25"/>
    <p:sldId id="281" r:id="rId26"/>
    <p:sldId id="284" r:id="rId27"/>
    <p:sldId id="322" r:id="rId28"/>
    <p:sldId id="323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42" r:id="rId40"/>
    <p:sldId id="339" r:id="rId41"/>
    <p:sldId id="340" r:id="rId42"/>
    <p:sldId id="341" r:id="rId43"/>
    <p:sldId id="285" r:id="rId44"/>
    <p:sldId id="291" r:id="rId45"/>
    <p:sldId id="344" r:id="rId46"/>
    <p:sldId id="345" r:id="rId47"/>
    <p:sldId id="343" r:id="rId48"/>
    <p:sldId id="296" r:id="rId49"/>
    <p:sldId id="297" r:id="rId50"/>
    <p:sldId id="299" r:id="rId51"/>
    <p:sldId id="298" r:id="rId52"/>
    <p:sldId id="300" r:id="rId53"/>
    <p:sldId id="301" r:id="rId54"/>
    <p:sldId id="302" r:id="rId55"/>
    <p:sldId id="303" r:id="rId56"/>
    <p:sldId id="305" r:id="rId57"/>
    <p:sldId id="304" r:id="rId58"/>
    <p:sldId id="307" r:id="rId59"/>
    <p:sldId id="306" r:id="rId60"/>
    <p:sldId id="309" r:id="rId61"/>
    <p:sldId id="310" r:id="rId62"/>
    <p:sldId id="311" r:id="rId6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1637" autoAdjust="0"/>
  </p:normalViewPr>
  <p:slideViewPr>
    <p:cSldViewPr>
      <p:cViewPr varScale="1">
        <p:scale>
          <a:sx n="67" d="100"/>
          <a:sy n="67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3EEA5B-ED40-48DA-820F-E85BC70CC89C}" type="slidenum">
              <a:rPr lang="pt-BR" smtClean="0"/>
              <a:t>‹nº›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55C5D64-BB60-46E1-9B0C-FDF98125C3E2}" type="datetimeFigureOut">
              <a:rPr lang="pt-BR" smtClean="0"/>
              <a:t>04/05/2015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atividade4.ggb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atividade3.ggb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hyperlink" Target="atividade4_a.ggb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atividade4_a.ggb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atividade4b.ggb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atividade4c.ggb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atividade5.ggb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atividade5.ggb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atividade5_a.ggb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atividade5_b.ggb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atividade_sandro.ggb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atividade_7.ggb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Relationship Id="rId5" Type="http://schemas.openxmlformats.org/officeDocument/2006/relationships/image" Target="../media/image390.png"/><Relationship Id="rId4" Type="http://schemas.openxmlformats.org/officeDocument/2006/relationships/image" Target="../media/image380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0.png"/><Relationship Id="rId3" Type="http://schemas.openxmlformats.org/officeDocument/2006/relationships/image" Target="../media/image420.png"/><Relationship Id="rId7" Type="http://schemas.openxmlformats.org/officeDocument/2006/relationships/image" Target="../media/image46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4" Type="http://schemas.openxmlformats.org/officeDocument/2006/relationships/image" Target="../media/image43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atividade_8.ggb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atividade1.ggb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atividade9_b.ggb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atividade9_c.ggb" TargetMode="External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hyperlink" Target="atividade9_d.ggb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http://ogeogebra.com.br/curs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atividade2.ggb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atividade3.ggb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16420">
            <a:off x="1388801" y="1700808"/>
            <a:ext cx="3736975" cy="2813050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1425">
            <a:off x="2301610" y="4303811"/>
            <a:ext cx="4008437" cy="1387475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3303">
            <a:off x="5179752" y="2302543"/>
            <a:ext cx="2946400" cy="2309813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>
                <a:latin typeface="Comic Sans MS" pitchFamily="66" charset="0"/>
              </a:rPr>
              <a:t/>
            </a:r>
            <a:br>
              <a:rPr lang="pt-BR" dirty="0" smtClean="0">
                <a:latin typeface="Comic Sans MS" pitchFamily="66" charset="0"/>
              </a:rPr>
            </a:br>
            <a:r>
              <a:rPr lang="pt-BR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Matemática, tecnologias e possibilidades ...</a:t>
            </a:r>
            <a:br>
              <a:rPr lang="pt-BR" sz="4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endParaRPr lang="pt-BR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pt-BR" dirty="0" smtClean="0"/>
          </a:p>
          <a:p>
            <a:pPr algn="r"/>
            <a:r>
              <a:rPr lang="pt-BR" b="1" dirty="0" smtClean="0">
                <a:solidFill>
                  <a:schemeClr val="accent5">
                    <a:lumMod val="50000"/>
                  </a:schemeClr>
                </a:solidFill>
              </a:rPr>
              <a:t>Carmen Mathias – UFSM</a:t>
            </a:r>
          </a:p>
          <a:p>
            <a:pPr algn="r"/>
            <a:r>
              <a:rPr lang="pt-BR" b="1" dirty="0" smtClean="0">
                <a:solidFill>
                  <a:schemeClr val="accent5">
                    <a:lumMod val="50000"/>
                  </a:schemeClr>
                </a:solidFill>
              </a:rPr>
              <a:t>carmen@ufsm.br</a:t>
            </a:r>
            <a:endParaRPr lang="pt-BR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45873" cy="210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074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</a:t>
            </a:r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pt-BR" b="0" i="1" smtClean="0">
                        <a:latin typeface="Cambria Math"/>
                      </a:rPr>
                      <m:t>2</m:t>
                    </m:r>
                    <m:r>
                      <a:rPr lang="pt-BR" b="0" i="1" smtClean="0">
                        <a:latin typeface="Cambria Math"/>
                      </a:rPr>
                      <m:t>𝑥</m:t>
                    </m:r>
                    <m:r>
                      <a:rPr lang="pt-BR" b="0" i="1" smtClean="0">
                        <a:latin typeface="Cambria Math"/>
                      </a:rPr>
                      <m:t>+2</m:t>
                    </m:r>
                    <m:r>
                      <a:rPr lang="pt-BR" b="0" i="1" smtClean="0">
                        <a:latin typeface="Cambria Math"/>
                      </a:rPr>
                      <m:t>𝑦</m:t>
                    </m:r>
                    <m:r>
                      <a:rPr lang="pt-BR" b="0" i="1" smtClean="0">
                        <a:latin typeface="Cambria Math"/>
                      </a:rPr>
                      <m:t>=</m:t>
                    </m:r>
                    <m:r>
                      <a:rPr lang="pt-BR" b="0" i="1" smtClean="0">
                        <a:latin typeface="Cambria Math"/>
                      </a:rPr>
                      <m:t>𝑝</m:t>
                    </m:r>
                  </m:oMath>
                </a14:m>
                <a:endParaRPr lang="pt-BR" b="0" dirty="0" smtClean="0"/>
              </a:p>
              <a:p>
                <a14:m>
                  <m:oMath xmlns:m="http://schemas.openxmlformats.org/officeDocument/2006/math">
                    <m:r>
                      <a:rPr lang="pt-BR" i="1">
                        <a:latin typeface="Cambria Math"/>
                      </a:rPr>
                      <m:t>𝑦</m:t>
                    </m:r>
                    <m:r>
                      <a:rPr lang="pt-BR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t-BR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t-BR" i="1">
                            <a:latin typeface="Cambria Math"/>
                          </a:rPr>
                          <m:t>𝑝</m:t>
                        </m:r>
                        <m:r>
                          <m:rPr>
                            <m:nor/>
                          </m:rPr>
                          <a:rPr lang="pt-BR" dirty="0"/>
                          <m:t> </m:t>
                        </m:r>
                      </m:num>
                      <m:den>
                        <m:r>
                          <a:rPr lang="pt-BR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pt-BR" b="0" i="1" smtClean="0">
                        <a:latin typeface="Cambria Math"/>
                      </a:rPr>
                      <m:t>−</m:t>
                    </m:r>
                    <m:r>
                      <a:rPr lang="pt-BR" i="1">
                        <a:latin typeface="Cambria Math"/>
                      </a:rPr>
                      <m:t>𝑥</m:t>
                    </m:r>
                  </m:oMath>
                </a14:m>
                <a:endParaRPr lang="pt-BR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BR" b="0" i="0" smtClean="0">
                        <a:latin typeface="Cambria Math"/>
                      </a:rPr>
                      <m:t>A</m:t>
                    </m:r>
                    <m:d>
                      <m:dPr>
                        <m:ctrlPr>
                          <a:rPr lang="pt-BR" i="1">
                            <a:latin typeface="Cambria Math"/>
                          </a:rPr>
                        </m:ctrlPr>
                      </m:dPr>
                      <m:e>
                        <m:r>
                          <a:rPr lang="pt-BR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pt-BR" i="1">
                        <a:latin typeface="Cambria Math"/>
                      </a:rPr>
                      <m:t>=</m:t>
                    </m:r>
                    <m:r>
                      <a:rPr lang="pt-BR" b="0" i="1" smtClean="0">
                        <a:latin typeface="Cambria Math"/>
                      </a:rPr>
                      <m:t>𝑥𝑦</m:t>
                    </m:r>
                    <m:r>
                      <a:rPr lang="pt-BR" b="0" i="1" smtClean="0">
                        <a:latin typeface="Cambria Math"/>
                      </a:rPr>
                      <m:t>=</m:t>
                    </m:r>
                    <m:r>
                      <a:rPr lang="pt-BR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pt-BR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t-BR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pt-BR" i="1">
                                <a:latin typeface="Cambria Math"/>
                              </a:rPr>
                              <m:t>𝑝</m:t>
                            </m:r>
                            <m:r>
                              <m:rPr>
                                <m:nor/>
                              </m:rPr>
                              <a:rPr lang="pt-BR" dirty="0"/>
                              <m:t> </m:t>
                            </m:r>
                          </m:num>
                          <m:den>
                            <m:r>
                              <a:rPr lang="pt-BR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pt-BR" i="1">
                            <a:latin typeface="Cambria Math"/>
                          </a:rPr>
                          <m:t>−</m:t>
                        </m:r>
                        <m:r>
                          <a:rPr lang="pt-BR" i="1">
                            <a:latin typeface="Cambria Math"/>
                          </a:rPr>
                          <m:t>𝑥</m:t>
                        </m:r>
                        <m:r>
                          <m:rPr>
                            <m:nor/>
                          </m:rPr>
                          <a:rPr lang="pt-BR" dirty="0"/>
                          <m:t> </m:t>
                        </m:r>
                      </m:e>
                    </m:d>
                  </m:oMath>
                </a14:m>
                <a:endParaRPr lang="pt-BR" dirty="0"/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635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446942"/>
            <a:ext cx="4852789" cy="3258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815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4 – Parte 1</a:t>
            </a:r>
            <a:endParaRPr lang="pt-BR" dirty="0"/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/>
          <a:lstStyle/>
          <a:p>
            <a:pPr marL="114300" indent="0">
              <a:buNone/>
            </a:pPr>
            <a:r>
              <a:rPr lang="pt-BR" sz="2400" dirty="0" smtClean="0"/>
              <a:t>Dentre </a:t>
            </a:r>
            <a:r>
              <a:rPr lang="pt-BR" sz="2400" dirty="0"/>
              <a:t>todos os todos os </a:t>
            </a:r>
            <a:r>
              <a:rPr lang="pt-BR" sz="2400" dirty="0" smtClean="0"/>
              <a:t>triângulos isósceles de lado  l, </a:t>
            </a:r>
            <a:r>
              <a:rPr lang="pt-BR" sz="2400" dirty="0"/>
              <a:t>determine </a:t>
            </a:r>
            <a:r>
              <a:rPr lang="pt-BR" sz="2400" dirty="0" smtClean="0"/>
              <a:t>aquele </a:t>
            </a:r>
            <a:r>
              <a:rPr lang="pt-BR" sz="2400" dirty="0"/>
              <a:t>com maior área. </a:t>
            </a:r>
          </a:p>
          <a:p>
            <a:pPr marL="114300" indent="0">
              <a:buNone/>
            </a:pPr>
            <a:r>
              <a:rPr lang="pt-BR" sz="2400" dirty="0"/>
              <a:t> </a:t>
            </a:r>
          </a:p>
          <a:p>
            <a:endParaRPr lang="pt-BR" dirty="0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36912"/>
            <a:ext cx="49149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53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400" dirty="0"/>
              <a:t>O</a:t>
            </a:r>
            <a:r>
              <a:rPr lang="pt-BR" sz="2400" dirty="0" smtClean="0"/>
              <a:t> </a:t>
            </a:r>
            <a:r>
              <a:rPr lang="pt-BR" sz="2400" dirty="0"/>
              <a:t>que muda e o que permanece o mesmo</a:t>
            </a:r>
            <a:r>
              <a:rPr lang="pt-BR" sz="2400" dirty="0" smtClean="0"/>
              <a:t>?</a:t>
            </a:r>
          </a:p>
          <a:p>
            <a:r>
              <a:rPr lang="pt-BR" sz="2400" dirty="0" smtClean="0"/>
              <a:t>Qual a </a:t>
            </a:r>
            <a:r>
              <a:rPr lang="pt-BR" sz="2400" dirty="0"/>
              <a:t>forma da curva de variação da área de ABC com alterações AC </a:t>
            </a:r>
            <a:r>
              <a:rPr lang="pt-BR" sz="2400" dirty="0" smtClean="0"/>
              <a:t>?</a:t>
            </a:r>
          </a:p>
          <a:p>
            <a:r>
              <a:rPr lang="pt-BR" sz="2400" dirty="0" smtClean="0"/>
              <a:t>O gráfico possui simetria?</a:t>
            </a:r>
          </a:p>
          <a:p>
            <a:r>
              <a:rPr lang="pt-BR" sz="2400" dirty="0" smtClean="0"/>
              <a:t>Onde estará </a:t>
            </a:r>
            <a:r>
              <a:rPr lang="pt-BR" sz="2400" dirty="0"/>
              <a:t>seu máximo</a:t>
            </a:r>
            <a:r>
              <a:rPr lang="pt-BR" sz="2400" dirty="0" smtClean="0"/>
              <a:t>?</a:t>
            </a:r>
            <a:r>
              <a:rPr lang="pt-BR" sz="2400" b="1" dirty="0" smtClean="0"/>
              <a:t> </a:t>
            </a:r>
            <a:endParaRPr lang="pt-BR" sz="2400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620000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Investigação...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4780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Situação 4 – Parte </a:t>
            </a:r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Qual é a função que descreve o comportamento da área, quando o lado AC varia?</a:t>
            </a:r>
          </a:p>
          <a:p>
            <a:endParaRPr lang="pt-BR" dirty="0"/>
          </a:p>
        </p:txBody>
      </p:sp>
      <p:grpSp>
        <p:nvGrpSpPr>
          <p:cNvPr id="9" name="Grupo 8"/>
          <p:cNvGrpSpPr/>
          <p:nvPr/>
        </p:nvGrpSpPr>
        <p:grpSpPr>
          <a:xfrm>
            <a:off x="1764829" y="2636912"/>
            <a:ext cx="4914900" cy="2514600"/>
            <a:chOff x="1764829" y="2636912"/>
            <a:chExt cx="4914900" cy="2514600"/>
          </a:xfrm>
        </p:grpSpPr>
        <p:pic>
          <p:nvPicPr>
            <p:cNvPr id="4" name="Picture 2">
              <a:hlinkClick r:id="rId2" action="ppaction://hlinkfile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4829" y="2636912"/>
              <a:ext cx="4914900" cy="2514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CaixaDeTexto 4"/>
            <p:cNvSpPr txBox="1"/>
            <p:nvPr/>
          </p:nvSpPr>
          <p:spPr>
            <a:xfrm>
              <a:off x="3059832" y="3621514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l</a:t>
              </a:r>
              <a:endParaRPr lang="pt-BR" dirty="0"/>
            </a:p>
          </p:txBody>
        </p:sp>
        <p:sp>
          <p:nvSpPr>
            <p:cNvPr id="6" name="CaixaDeTexto 5"/>
            <p:cNvSpPr txBox="1"/>
            <p:nvPr/>
          </p:nvSpPr>
          <p:spPr>
            <a:xfrm>
              <a:off x="5076056" y="3524880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/>
                <a:t>l</a:t>
              </a:r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4222279" y="4782180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/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792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313372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924825" y="945783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l</a:t>
            </a:r>
            <a:endParaRPr lang="pt-BR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2941049" y="849149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l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1907704" y="169151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x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2175013" y="103381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h</a:t>
            </a:r>
            <a:endParaRPr lang="pt-B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ixaDeTexto 7"/>
              <p:cNvSpPr txBox="1"/>
              <p:nvPr/>
            </p:nvSpPr>
            <p:spPr>
              <a:xfrm>
                <a:off x="4572000" y="540737"/>
                <a:ext cx="2736304" cy="1024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b="0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pt-B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t-BR" sz="32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pt-BR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t-B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t-BR" sz="3200" i="1">
                              <a:latin typeface="Cambria Math"/>
                            </a:rPr>
                            <m:t>𝑏</m:t>
                          </m:r>
                          <m:r>
                            <a:rPr lang="pt-BR" sz="3200" i="1">
                              <a:latin typeface="Cambria Math"/>
                            </a:rPr>
                            <m:t>.</m:t>
                          </m:r>
                          <m:r>
                            <a:rPr lang="pt-BR" sz="3200" i="1">
                              <a:latin typeface="Cambria Math"/>
                            </a:rPr>
                            <m:t>h</m:t>
                          </m:r>
                          <m:r>
                            <m:rPr>
                              <m:nor/>
                            </m:rPr>
                            <a:rPr lang="pt-BR" sz="3200" dirty="0"/>
                            <m:t> </m:t>
                          </m:r>
                        </m:num>
                        <m:den>
                          <m:r>
                            <a:rPr lang="pt-BR" sz="32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8" name="CaixaDe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540737"/>
                <a:ext cx="2736304" cy="102412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ixaDeTexto 13"/>
              <p:cNvSpPr txBox="1"/>
              <p:nvPr/>
            </p:nvSpPr>
            <p:spPr>
              <a:xfrm>
                <a:off x="323528" y="2104306"/>
                <a:ext cx="187220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b="0" i="1" smtClean="0">
                          <a:latin typeface="Cambria Math"/>
                        </a:rPr>
                        <m:t>𝑏</m:t>
                      </m:r>
                      <m:r>
                        <a:rPr lang="pt-BR" sz="3200" b="0" i="1" smtClean="0">
                          <a:latin typeface="Cambria Math"/>
                        </a:rPr>
                        <m:t>=</m:t>
                      </m:r>
                      <m:r>
                        <a:rPr lang="pt-BR" sz="32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14" name="CaixaDe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104306"/>
                <a:ext cx="1872208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ixaDeTexto 14"/>
              <p:cNvSpPr txBox="1"/>
              <p:nvPr/>
            </p:nvSpPr>
            <p:spPr>
              <a:xfrm>
                <a:off x="107504" y="2649061"/>
                <a:ext cx="3833738" cy="1029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t-BR" sz="3200" b="0" i="1" smtClean="0">
                              <a:latin typeface="Cambria Math"/>
                            </a:rPr>
                            <m:t>𝑙</m:t>
                          </m:r>
                        </m:e>
                        <m:sup>
                          <m:r>
                            <a:rPr lang="pt-BR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t-BR" sz="32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t-BR" sz="32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BR" sz="3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BR" sz="32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t-BR" sz="3200" b="0" i="1" smtClean="0">
                                      <a:latin typeface="Cambria Math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pt-BR" sz="32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pt-BR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t-BR" sz="32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t-B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t-BR" sz="3200" b="0" i="1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pt-BR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15" name="CaixaDe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649061"/>
                <a:ext cx="3833738" cy="102976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ângulo 12"/>
              <p:cNvSpPr/>
              <p:nvPr/>
            </p:nvSpPr>
            <p:spPr>
              <a:xfrm>
                <a:off x="667423" y="3933056"/>
                <a:ext cx="2612446" cy="15473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i="1" smtClean="0">
                          <a:latin typeface="Cambria Math"/>
                        </a:rPr>
                        <m:t>h</m:t>
                      </m:r>
                      <m:r>
                        <a:rPr lang="pt-BR" sz="32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t-BR" sz="32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pt-BR" sz="32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t-BR" sz="3200" i="1">
                                  <a:latin typeface="Cambria Math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pt-BR" sz="32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pt-BR" sz="32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pt-BR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pt-BR" sz="3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pt-BR" sz="32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pt-BR" sz="32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pt-BR" sz="3200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pt-BR" sz="3200" dirty="0"/>
              </a:p>
            </p:txBody>
          </p:sp>
        </mc:Choice>
        <mc:Fallback xmlns="">
          <p:sp>
            <p:nvSpPr>
              <p:cNvPr id="13" name="Retângu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423" y="3933056"/>
                <a:ext cx="2612446" cy="154734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ixaDeTexto 16"/>
              <p:cNvSpPr txBox="1"/>
              <p:nvPr/>
            </p:nvSpPr>
            <p:spPr>
              <a:xfrm>
                <a:off x="4588568" y="1864658"/>
                <a:ext cx="3583831" cy="155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b="0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pt-B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t-BR" sz="32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pt-BR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t-B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t-BR" sz="3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pt-BR" sz="3200" i="1">
                              <a:latin typeface="Cambria Math"/>
                            </a:rPr>
                            <m:t>.</m:t>
                          </m:r>
                          <m:rad>
                            <m:radPr>
                              <m:degHide m:val="on"/>
                              <m:ctrlPr>
                                <a:rPr lang="pt-BR" sz="32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pt-BR" sz="3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pt-BR" sz="3200" i="1">
                                      <a:latin typeface="Cambria Math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pt-BR" sz="32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pt-BR" sz="3200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pt-BR" sz="32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pt-BR" sz="32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pt-BR" sz="32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pt-BR" sz="32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pt-BR" sz="3200" i="1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e>
                          </m:rad>
                        </m:num>
                        <m:den>
                          <m:r>
                            <a:rPr lang="pt-BR" sz="32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17" name="CaixaDeTex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8568" y="1864658"/>
                <a:ext cx="3583831" cy="155164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ixaDeTexto 17"/>
              <p:cNvSpPr txBox="1"/>
              <p:nvPr/>
            </p:nvSpPr>
            <p:spPr>
              <a:xfrm>
                <a:off x="4474404" y="3861048"/>
                <a:ext cx="3842012" cy="1143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pt-BR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pt-BR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pt-BR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t-BR" sz="32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t-BR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pt-BR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.</m:t>
                          </m:r>
                          <m:rad>
                            <m:radPr>
                              <m:degHide m:val="on"/>
                              <m:ctrlPr>
                                <a:rPr lang="pt-BR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pt-BR" sz="32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pt-BR" sz="32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  <m:r>
                                    <a:rPr lang="pt-BR" sz="32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pt-BR" sz="32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pt-BR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pt-BR" sz="32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pt-BR" sz="32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pt-BR" sz="32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>
                            <a:rPr lang="pt-BR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pt-BR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CaixaDeTex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4404" y="3861048"/>
                <a:ext cx="3842012" cy="114307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012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5" grpId="0"/>
      <p:bldP spid="13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Situação 4 – Parte </a:t>
            </a:r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pt-BR" sz="2400" dirty="0" smtClean="0"/>
                  <a:t>Qual é a função que descreve o comportamento da área, quando o ângulo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BR" sz="2400" b="0" i="0" smtClean="0">
                        <a:latin typeface="Cambria Math"/>
                      </a:rPr>
                      <m:t>A</m:t>
                    </m:r>
                    <m:r>
                      <a:rPr lang="pt-BR" sz="2400" i="1" smtClean="0">
                        <a:latin typeface="Cambria Math"/>
                      </a:rPr>
                      <m:t>𝐵</m:t>
                    </m:r>
                    <m:r>
                      <a:rPr lang="pt-BR" sz="2400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pt-BR" sz="2400" dirty="0" smtClean="0"/>
                  <a:t> </a:t>
                </a:r>
                <a:r>
                  <a:rPr lang="pt-BR" sz="2400" dirty="0"/>
                  <a:t>varia?</a:t>
                </a:r>
              </a:p>
              <a:p>
                <a:endParaRPr lang="pt-BR" dirty="0"/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017" r="-104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4032448" cy="3012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923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43840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/>
              <p:cNvSpPr txBox="1"/>
              <p:nvPr/>
            </p:nvSpPr>
            <p:spPr>
              <a:xfrm>
                <a:off x="4765030" y="838125"/>
                <a:ext cx="2736304" cy="1024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b="0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pt-BR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t-BR" sz="3200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</m:d>
                      <m:r>
                        <a:rPr lang="pt-BR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t-B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t-BR" sz="3200" i="1">
                              <a:latin typeface="Cambria Math"/>
                            </a:rPr>
                            <m:t>𝑏</m:t>
                          </m:r>
                          <m:r>
                            <a:rPr lang="pt-BR" sz="3200" i="1">
                              <a:latin typeface="Cambria Math"/>
                            </a:rPr>
                            <m:t>.</m:t>
                          </m:r>
                          <m:r>
                            <a:rPr lang="pt-BR" sz="3200" i="1">
                              <a:latin typeface="Cambria Math"/>
                            </a:rPr>
                            <m:t>h</m:t>
                          </m:r>
                          <m:r>
                            <m:rPr>
                              <m:nor/>
                            </m:rPr>
                            <a:rPr lang="pt-BR" sz="3200" dirty="0"/>
                            <m:t> </m:t>
                          </m:r>
                        </m:num>
                        <m:den>
                          <m:r>
                            <a:rPr lang="pt-BR" sz="32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5" name="CaixaDe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030" y="838125"/>
                <a:ext cx="2736304" cy="102412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516558" y="2401694"/>
                <a:ext cx="187220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b="0" i="1" smtClean="0">
                          <a:latin typeface="Cambria Math"/>
                        </a:rPr>
                        <m:t>𝑏</m:t>
                      </m:r>
                      <m:r>
                        <a:rPr lang="pt-BR" sz="3200" b="0" i="1" smtClean="0">
                          <a:latin typeface="Cambria Math"/>
                        </a:rPr>
                        <m:t>=</m:t>
                      </m:r>
                      <m:r>
                        <a:rPr lang="pt-BR" sz="3200" b="0" i="1" smtClean="0">
                          <a:latin typeface="Cambria Math"/>
                        </a:rPr>
                        <m:t>𝑙</m:t>
                      </m:r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558" y="2401694"/>
                <a:ext cx="187220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ixaDeTexto 6"/>
              <p:cNvSpPr txBox="1"/>
              <p:nvPr/>
            </p:nvSpPr>
            <p:spPr>
              <a:xfrm>
                <a:off x="2388766" y="2418193"/>
                <a:ext cx="191686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b="0" i="1" smtClean="0">
                          <a:latin typeface="Cambria Math"/>
                        </a:rPr>
                        <m:t>h</m:t>
                      </m:r>
                      <m:r>
                        <a:rPr lang="pt-BR" sz="3200" b="0" i="1" smtClean="0">
                          <a:latin typeface="Cambria Math"/>
                        </a:rPr>
                        <m:t>= ?</m:t>
                      </m:r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7" name="CaixaDe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8766" y="2418193"/>
                <a:ext cx="1916869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ângulo 7"/>
              <p:cNvSpPr/>
              <p:nvPr/>
            </p:nvSpPr>
            <p:spPr>
              <a:xfrm>
                <a:off x="830191" y="3573992"/>
                <a:ext cx="206396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i="1" smtClean="0">
                          <a:latin typeface="Cambria Math"/>
                        </a:rPr>
                        <m:t>h</m:t>
                      </m:r>
                      <m:r>
                        <a:rPr lang="pt-BR" sz="3200" i="1">
                          <a:latin typeface="Cambria Math"/>
                        </a:rPr>
                        <m:t>=</m:t>
                      </m:r>
                      <m:r>
                        <a:rPr lang="pt-BR" sz="3200" b="0" i="1" smtClean="0">
                          <a:latin typeface="Cambria Math"/>
                        </a:rPr>
                        <m:t>𝑙𝑠𝑒𝑛</m:t>
                      </m:r>
                      <m:r>
                        <a:rPr lang="pt-BR" sz="3200" b="0" i="1" smtClean="0"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pt-BR" sz="3200" dirty="0"/>
              </a:p>
            </p:txBody>
          </p:sp>
        </mc:Choice>
        <mc:Fallback xmlns="">
          <p:sp>
            <p:nvSpPr>
              <p:cNvPr id="8" name="Retâ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191" y="3573992"/>
                <a:ext cx="2063962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/>
              <p:cNvSpPr txBox="1"/>
              <p:nvPr/>
            </p:nvSpPr>
            <p:spPr>
              <a:xfrm>
                <a:off x="4781598" y="2162046"/>
                <a:ext cx="3583831" cy="1077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pt-BR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pt-B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</m:d>
                      <m:r>
                        <a:rPr lang="pt-BR" sz="3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t-BR" sz="32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pt-BR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t-BR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pt-BR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pt-BR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𝑠𝑒𝑛</m:t>
                          </m:r>
                          <m:r>
                            <a:rPr lang="pt-BR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num>
                        <m:den>
                          <m:r>
                            <a:rPr lang="pt-BR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t-BR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CaixaDe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598" y="2162046"/>
                <a:ext cx="3583831" cy="107728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ixaDeTexto 3"/>
          <p:cNvSpPr txBox="1"/>
          <p:nvPr/>
        </p:nvSpPr>
        <p:spPr>
          <a:xfrm>
            <a:off x="923222" y="980856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l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18111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Situação 4 – Parte </a:t>
            </a:r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pt-BR" sz="2400" dirty="0" smtClean="0"/>
                  <a:t>E se o triângulo não for isósceles, qual </a:t>
                </a:r>
                <a:r>
                  <a:rPr lang="pt-BR" sz="2400" dirty="0"/>
                  <a:t>é a função que descreve o comportamento da </a:t>
                </a:r>
                <a:r>
                  <a:rPr lang="pt-BR" sz="2400" dirty="0" smtClean="0"/>
                  <a:t>área , </a:t>
                </a:r>
                <a:r>
                  <a:rPr lang="pt-BR" sz="2400" dirty="0"/>
                  <a:t>quando o </a:t>
                </a:r>
                <a:r>
                  <a:rPr lang="pt-BR" sz="2400" dirty="0" smtClean="0"/>
                  <a:t>lado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BR" sz="2400">
                        <a:latin typeface="Cambria Math"/>
                      </a:rPr>
                      <m:t>A</m:t>
                    </m:r>
                    <m:r>
                      <a:rPr lang="pt-BR" sz="2400" i="1">
                        <a:latin typeface="Cambria Math"/>
                      </a:rPr>
                      <m:t>𝐶</m:t>
                    </m:r>
                  </m:oMath>
                </a14:m>
                <a:r>
                  <a:rPr lang="pt-BR" sz="2400" dirty="0"/>
                  <a:t> varia</a:t>
                </a:r>
                <a:r>
                  <a:rPr lang="pt-BR" sz="2400" dirty="0" smtClean="0"/>
                  <a:t> ?</a:t>
                </a:r>
                <a:endParaRPr lang="pt-BR" sz="2400" dirty="0"/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017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068960"/>
            <a:ext cx="3816424" cy="248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53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Situação 4 – Parte </a:t>
            </a:r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5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400" dirty="0" smtClean="0"/>
              <a:t>E se o triângulo não for isósceles, qual </a:t>
            </a:r>
            <a:r>
              <a:rPr lang="pt-BR" sz="2400" dirty="0"/>
              <a:t>é a função que descreve o comportamento da </a:t>
            </a:r>
            <a:r>
              <a:rPr lang="pt-BR" sz="2400" dirty="0" smtClean="0"/>
              <a:t>área em relação a uma altura ?</a:t>
            </a:r>
            <a:endParaRPr lang="pt-BR" sz="2400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84984"/>
            <a:ext cx="371655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433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dirty="0"/>
              <a:t>O objetivo dessa atividade é </a:t>
            </a:r>
            <a:r>
              <a:rPr lang="pt-BR" sz="2400" dirty="0" smtClean="0"/>
              <a:t>produzir sequências geométricas, </a:t>
            </a:r>
            <a:r>
              <a:rPr lang="pt-BR" sz="2400" dirty="0"/>
              <a:t>usando comandos na caixa de entrada para a construção de sequências de objetos </a:t>
            </a:r>
            <a:r>
              <a:rPr lang="pt-BR" sz="2400" dirty="0" smtClean="0"/>
              <a:t>transformados  </a:t>
            </a:r>
            <a:r>
              <a:rPr lang="pt-BR" sz="2400" dirty="0"/>
              <a:t>a partir de uma figura </a:t>
            </a:r>
            <a:r>
              <a:rPr lang="pt-BR" sz="2400" dirty="0" smtClean="0"/>
              <a:t>inicial. (Dantas, 2014)</a:t>
            </a:r>
            <a:endParaRPr lang="pt-BR" dirty="0"/>
          </a:p>
          <a:p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68" y="3538052"/>
            <a:ext cx="6493960" cy="2195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pt-BR" sz="2400" dirty="0" smtClean="0">
                <a:latin typeface="Comic Sans MS" pitchFamily="66" charset="0"/>
              </a:rPr>
              <a:t>2ª POSSIBILIDADE- Trabalhar com sequencias geométricas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02355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Possibilidades: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400" dirty="0"/>
              <a:t>Explorar a relação de dependência entre Grandezas </a:t>
            </a:r>
            <a:r>
              <a:rPr lang="pt-BR" sz="2400" dirty="0" smtClean="0"/>
              <a:t>Geométricas;</a:t>
            </a:r>
          </a:p>
          <a:p>
            <a:r>
              <a:rPr lang="pt-BR" sz="2400" dirty="0" smtClean="0"/>
              <a:t>Explorar </a:t>
            </a:r>
            <a:r>
              <a:rPr lang="pt-BR" sz="2400" dirty="0"/>
              <a:t>sequências </a:t>
            </a:r>
            <a:r>
              <a:rPr lang="pt-BR" sz="2400" dirty="0" smtClean="0"/>
              <a:t>e transformações geométricas;</a:t>
            </a:r>
          </a:p>
          <a:p>
            <a:r>
              <a:rPr lang="pt-BR" sz="2400" dirty="0" smtClean="0"/>
              <a:t>Trabalhar com matrizes;</a:t>
            </a:r>
          </a:p>
          <a:p>
            <a:r>
              <a:rPr lang="pt-BR" sz="2400" dirty="0"/>
              <a:t>Utilizar planilhas para explorar conceitos geométricos</a:t>
            </a:r>
            <a:r>
              <a:rPr lang="pt-BR" sz="2400" dirty="0" smtClean="0"/>
              <a:t>;</a:t>
            </a:r>
          </a:p>
          <a:p>
            <a:r>
              <a:rPr lang="pt-BR" sz="2400" dirty="0"/>
              <a:t>Investigar situações </a:t>
            </a:r>
            <a:r>
              <a:rPr lang="pt-BR" sz="2400" dirty="0" smtClean="0"/>
              <a:t>geométricas;</a:t>
            </a:r>
          </a:p>
          <a:p>
            <a:pPr marL="114300" indent="0">
              <a:buNone/>
            </a:pPr>
            <a:endParaRPr lang="pt-BR" sz="2400" dirty="0" smtClean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49781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4443"/>
            <a:ext cx="6448425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67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83568" y="5013176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 smtClean="0"/>
              <a:t>L1= Sequência[Transladar[A</a:t>
            </a:r>
            <a:r>
              <a:rPr lang="pt-BR" sz="3200" dirty="0"/>
              <a:t>, u*i], i, 0, 10]</a:t>
            </a:r>
          </a:p>
        </p:txBody>
      </p:sp>
      <p:sp>
        <p:nvSpPr>
          <p:cNvPr id="3" name="Retângulo 2"/>
          <p:cNvSpPr/>
          <p:nvPr/>
        </p:nvSpPr>
        <p:spPr>
          <a:xfrm>
            <a:off x="899592" y="5805264"/>
            <a:ext cx="72120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/>
              <a:t>L2= Sequência[Transladar[L1, v*i</a:t>
            </a:r>
            <a:r>
              <a:rPr lang="pt-BR" sz="3200" dirty="0"/>
              <a:t>], i, 0, 10]</a:t>
            </a: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92696"/>
            <a:ext cx="5086350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550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28663"/>
            <a:ext cx="822007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35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5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395536" y="1628800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/>
              <a:t>Sequência[ </a:t>
            </a:r>
            <a:r>
              <a:rPr lang="pt-BR" sz="3600" dirty="0">
                <a:solidFill>
                  <a:srgbClr val="FF0000"/>
                </a:solidFill>
              </a:rPr>
              <a:t>&lt;Expressão&gt;, </a:t>
            </a:r>
            <a:r>
              <a:rPr lang="pt-BR" sz="3600" dirty="0"/>
              <a:t>&lt;Variável&gt;, &lt;Valor Inicial&gt;, &lt;Valor Final&gt; ]</a:t>
            </a:r>
          </a:p>
        </p:txBody>
      </p:sp>
      <p:sp>
        <p:nvSpPr>
          <p:cNvPr id="4" name="Retângulo 3"/>
          <p:cNvSpPr/>
          <p:nvPr/>
        </p:nvSpPr>
        <p:spPr>
          <a:xfrm>
            <a:off x="539552" y="3068960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/>
              <a:t>Sequência[ </a:t>
            </a:r>
            <a:r>
              <a:rPr lang="pt-BR" sz="3600" dirty="0">
                <a:solidFill>
                  <a:srgbClr val="FF0000"/>
                </a:solidFill>
              </a:rPr>
              <a:t>Girar[ &lt;Objeto&gt;, &lt;Ângulo&gt;, &lt;Ponto&gt; ]</a:t>
            </a:r>
            <a:r>
              <a:rPr lang="pt-BR" sz="3600" dirty="0"/>
              <a:t>, &lt;Variável&gt;, &lt;Valor Inicial&gt;, &lt;Valor Final&gt; ]</a:t>
            </a:r>
          </a:p>
        </p:txBody>
      </p:sp>
    </p:spTree>
    <p:extLst>
      <p:ext uri="{BB962C8B-B14F-4D97-AF65-F5344CB8AC3E}">
        <p14:creationId xmlns:p14="http://schemas.microsoft.com/office/powerpoint/2010/main" val="5925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</a:t>
            </a:r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5</a:t>
            </a:r>
            <a:endParaRPr lang="pt-BR" dirty="0"/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6791117" cy="4664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918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827584" y="2852936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/>
              <a:t>Sequência[Círculo[(0, 0), r], r, 1, </a:t>
            </a:r>
            <a:r>
              <a:rPr lang="pt-BR" sz="3600" dirty="0" smtClean="0"/>
              <a:t>n]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403761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400" dirty="0">
                <a:latin typeface="Comic Sans MS" pitchFamily="66" charset="0"/>
              </a:rPr>
              <a:t>3ª POSSIBILIDADE – </a:t>
            </a:r>
            <a:r>
              <a:rPr lang="pt-BR" sz="2400" dirty="0" smtClean="0">
                <a:latin typeface="Comic Sans MS" pitchFamily="66" charset="0"/>
              </a:rPr>
              <a:t>Trabalhar com matrizes</a:t>
            </a:r>
            <a:endParaRPr lang="pt-BR" sz="2400" dirty="0">
              <a:latin typeface="Comic Sans MS" pitchFamily="66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400" dirty="0"/>
              <a:t>Nossa vivência em </a:t>
            </a:r>
            <a:r>
              <a:rPr lang="pt-BR" sz="2400" dirty="0" smtClean="0"/>
              <a:t>sala (no Ensino Médio) </a:t>
            </a:r>
            <a:r>
              <a:rPr lang="pt-BR" sz="2400" dirty="0"/>
              <a:t>mostra que existe um grande desconforto e insegurança por parte dos alunos em conteúdos vistos de forma puramente teórica e algébrica, como é o caso do produto matricial. </a:t>
            </a:r>
            <a:endParaRPr lang="pt-BR" sz="2400" dirty="0" smtClean="0"/>
          </a:p>
          <a:p>
            <a:pPr marL="0" indent="0" algn="just">
              <a:buNone/>
            </a:pPr>
            <a:r>
              <a:rPr lang="pt-BR" sz="2400" dirty="0" smtClean="0"/>
              <a:t>Observa-se </a:t>
            </a:r>
            <a:r>
              <a:rPr lang="pt-BR" sz="2400" dirty="0"/>
              <a:t>que isso se deve ao fato da ausência de bons exemplos de aplicação para ambos os conteúdos e em especial para o produto entre matrizes. </a:t>
            </a:r>
          </a:p>
        </p:txBody>
      </p:sp>
    </p:spTree>
    <p:extLst>
      <p:ext uri="{BB962C8B-B14F-4D97-AF65-F5344CB8AC3E}">
        <p14:creationId xmlns:p14="http://schemas.microsoft.com/office/powerpoint/2010/main" val="146689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22040"/>
            <a:ext cx="8229600" cy="1066800"/>
          </a:xfrm>
        </p:spPr>
        <p:txBody>
          <a:bodyPr/>
          <a:lstStyle/>
          <a:p>
            <a:r>
              <a:rPr lang="pt-BR" dirty="0" smtClean="0"/>
              <a:t>Motivação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7620000" cy="4800600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pt-BR" sz="2400" dirty="0" smtClean="0"/>
          </a:p>
          <a:p>
            <a:pPr marL="109728" indent="0" algn="just">
              <a:buNone/>
            </a:pPr>
            <a:endParaRPr lang="pt-BR" sz="2400" dirty="0"/>
          </a:p>
          <a:p>
            <a:pPr marL="109728" indent="0" algn="just">
              <a:buNone/>
            </a:pPr>
            <a:r>
              <a:rPr lang="pt-BR" sz="2400" dirty="0" smtClean="0"/>
              <a:t>Contudo</a:t>
            </a:r>
            <a:r>
              <a:rPr lang="pt-BR" sz="2400" dirty="0"/>
              <a:t>, sabe-se que as disciplinas de Cálculo Numérico e Álgebra Linear, nos cursos de </a:t>
            </a:r>
            <a:r>
              <a:rPr lang="pt-BR" sz="2400" dirty="0" smtClean="0"/>
              <a:t>Exatas trabalham </a:t>
            </a:r>
            <a:r>
              <a:rPr lang="pt-BR" sz="2400" dirty="0"/>
              <a:t>técnicas que servem para ajustar uma reta ou uma curva que representa um gráfico de função polinomial a um conjunto de pontos no plano.</a:t>
            </a:r>
          </a:p>
        </p:txBody>
      </p:sp>
    </p:spTree>
    <p:extLst>
      <p:ext uri="{BB962C8B-B14F-4D97-AF65-F5344CB8AC3E}">
        <p14:creationId xmlns:p14="http://schemas.microsoft.com/office/powerpoint/2010/main" val="76893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Motivação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52736"/>
            <a:ext cx="7620000" cy="4800600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pt-BR" sz="2400" dirty="0"/>
              <a:t>Um desses métodos é denominado de Ajuste de Mínimos Quadrados a Dados. Utilizando esse método, os alunos de graduação na disciplina de Álgebra Linear, além de revisarem alguns conceitos relativos a matrizes, passam a ter uma visão mais ampla e completa sobre gráficos de funções polinomiais, pois estes são utilizadas para melhor aproximação a dados, percebendo assim as diferentes formas de aplicá-lo no cotidiano.</a:t>
            </a:r>
          </a:p>
        </p:txBody>
      </p:sp>
    </p:spTree>
    <p:extLst>
      <p:ext uri="{BB962C8B-B14F-4D97-AF65-F5344CB8AC3E}">
        <p14:creationId xmlns:p14="http://schemas.microsoft.com/office/powerpoint/2010/main" val="21529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Mínimos </a:t>
            </a:r>
            <a:r>
              <a:rPr lang="pt-BR" dirty="0" smtClean="0"/>
              <a:t>Quadrados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pt-BR" dirty="0" smtClean="0"/>
                  <a:t>Um </a:t>
                </a:r>
                <a:r>
                  <a:rPr lang="pt-BR" dirty="0"/>
                  <a:t>problema comum em trabalhos experimentais é obter uma relação matemática  </a:t>
                </a:r>
                <a14:m>
                  <m:oMath xmlns:m="http://schemas.openxmlformats.org/officeDocument/2006/math">
                    <m:r>
                      <a:rPr lang="pt-BR" b="0" i="1" smtClean="0">
                        <a:latin typeface="Cambria Math"/>
                      </a:rPr>
                      <m:t>𝑦</m:t>
                    </m:r>
                    <m:r>
                      <a:rPr lang="pt-BR" b="0" i="1" smtClean="0">
                        <a:latin typeface="Cambria Math"/>
                      </a:rPr>
                      <m:t>=</m:t>
                    </m:r>
                    <m:r>
                      <a:rPr lang="pt-BR" b="0" i="1" smtClean="0">
                        <a:latin typeface="Cambria Math"/>
                      </a:rPr>
                      <m:t>𝑓</m:t>
                    </m:r>
                    <m:r>
                      <a:rPr lang="pt-BR" b="0" i="1" smtClean="0">
                        <a:latin typeface="Cambria Math"/>
                      </a:rPr>
                      <m:t>(</m:t>
                    </m:r>
                    <m:r>
                      <a:rPr lang="pt-BR" b="0" i="1" smtClean="0">
                        <a:latin typeface="Cambria Math"/>
                      </a:rPr>
                      <m:t>𝑥</m:t>
                    </m:r>
                    <m:r>
                      <a:rPr lang="pt-BR" b="0" i="1" smtClean="0">
                        <a:latin typeface="Cambria Math"/>
                      </a:rPr>
                      <m:t>) </m:t>
                    </m:r>
                  </m:oMath>
                </a14:m>
                <a:r>
                  <a:rPr lang="pt-BR" dirty="0" smtClean="0"/>
                  <a:t>entre </a:t>
                </a:r>
                <a:r>
                  <a:rPr lang="pt-BR" dirty="0"/>
                  <a:t>duas variáveis </a:t>
                </a:r>
                <a:r>
                  <a:rPr lang="pt-BR" i="1" dirty="0"/>
                  <a:t>x</a:t>
                </a:r>
                <a:r>
                  <a:rPr lang="pt-BR" dirty="0"/>
                  <a:t> e </a:t>
                </a:r>
                <a:r>
                  <a:rPr lang="pt-BR" i="1" dirty="0"/>
                  <a:t>y</a:t>
                </a:r>
                <a:r>
                  <a:rPr lang="pt-BR" dirty="0"/>
                  <a:t> através do “ajuste” de uma curva aos pontos no plano que correspondem aos vários valores de </a:t>
                </a:r>
                <a:r>
                  <a:rPr lang="pt-BR" i="1" dirty="0"/>
                  <a:t>x</a:t>
                </a:r>
                <a:r>
                  <a:rPr lang="pt-BR" dirty="0"/>
                  <a:t> e </a:t>
                </a:r>
                <a:r>
                  <a:rPr lang="pt-BR" i="1" dirty="0"/>
                  <a:t>y</a:t>
                </a:r>
                <a:r>
                  <a:rPr lang="pt-BR" dirty="0"/>
                  <a:t> determinados , digamos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t-B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t-BR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t-BR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pt-BR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t-B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t-BR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t-BR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pt-BR" b="0" i="1" smtClean="0">
                        <a:latin typeface="Cambria Math"/>
                      </a:rPr>
                      <m:t>,</m:t>
                    </m:r>
                    <m:d>
                      <m:dPr>
                        <m:ctrlPr>
                          <a:rPr lang="pt-B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t-B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t-BR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t-BR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pt-B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t-B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t-BR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t-BR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pt-BR" i="1">
                        <a:latin typeface="Cambria Math"/>
                      </a:rPr>
                      <m:t>,</m:t>
                    </m:r>
                    <m:r>
                      <a:rPr lang="pt-BR" b="0" i="1" smtClean="0">
                        <a:latin typeface="Cambria Math"/>
                      </a:rPr>
                      <m:t>…,</m:t>
                    </m:r>
                    <m:d>
                      <m:dPr>
                        <m:ctrlPr>
                          <a:rPr lang="pt-BR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t-B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t-BR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t-BR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pt-BR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t-B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t-BR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t-BR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pt-BR" dirty="0" smtClean="0"/>
                  <a:t>.</a:t>
                </a:r>
                <a:endParaRPr lang="pt-BR" dirty="0"/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76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172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400" dirty="0" smtClean="0">
                <a:latin typeface="Comic Sans MS" pitchFamily="66" charset="0"/>
              </a:rPr>
              <a:t>Segundo (</a:t>
            </a:r>
            <a:r>
              <a:rPr lang="pt-BR" sz="2400" dirty="0" err="1" smtClean="0">
                <a:latin typeface="Comic Sans MS" pitchFamily="66" charset="0"/>
              </a:rPr>
              <a:t>Giraldo</a:t>
            </a:r>
            <a:r>
              <a:rPr lang="pt-BR" sz="2400" dirty="0">
                <a:latin typeface="Comic Sans MS" pitchFamily="66" charset="0"/>
              </a:rPr>
              <a:t>, 2014) e (</a:t>
            </a:r>
            <a:r>
              <a:rPr lang="pt-BR" sz="2400" dirty="0" err="1" smtClean="0">
                <a:latin typeface="Comic Sans MS" pitchFamily="66" charset="0"/>
              </a:rPr>
              <a:t>Arcavi</a:t>
            </a:r>
            <a:r>
              <a:rPr lang="pt-BR" sz="2400" dirty="0" smtClean="0">
                <a:latin typeface="Comic Sans MS" pitchFamily="66" charset="0"/>
              </a:rPr>
              <a:t>, 2000</a:t>
            </a:r>
            <a:r>
              <a:rPr lang="pt-BR" sz="2400" dirty="0">
                <a:latin typeface="Comic Sans MS" pitchFamily="66" charset="0"/>
              </a:rPr>
              <a:t>)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algn="just">
              <a:buClr>
                <a:schemeClr val="accent1"/>
              </a:buClr>
            </a:pPr>
            <a:r>
              <a:rPr lang="pt-BR" sz="2400" dirty="0" smtClean="0"/>
              <a:t>O trabalho com softwares de Geometria Dinâmica se justifica  ao considerar que a </a:t>
            </a:r>
            <a:r>
              <a:rPr lang="pt-BR" sz="2400" b="1" dirty="0" smtClean="0"/>
              <a:t>visualização</a:t>
            </a:r>
            <a:r>
              <a:rPr lang="pt-BR" sz="2400" dirty="0" smtClean="0"/>
              <a:t> é um componente crucial para a aprendizagem de Matemática.</a:t>
            </a:r>
          </a:p>
          <a:p>
            <a:pPr marL="114300" lvl="1" indent="0" algn="just">
              <a:buClr>
                <a:schemeClr val="accent1"/>
              </a:buClr>
              <a:buNone/>
            </a:pPr>
            <a:endParaRPr lang="pt-BR" sz="2400" dirty="0" smtClean="0"/>
          </a:p>
          <a:p>
            <a:pPr marL="342900" lvl="1" algn="just">
              <a:buClr>
                <a:schemeClr val="accent1"/>
              </a:buClr>
            </a:pPr>
            <a:r>
              <a:rPr lang="pt-BR" sz="2400" dirty="0" smtClean="0"/>
              <a:t>Ambientes dinâmicos não só permitem aos alunos a construção de figuras com determinadas propriedades, mas também permitem que o usuário transforme essas construções em tempo real.</a:t>
            </a:r>
          </a:p>
        </p:txBody>
      </p:sp>
    </p:spTree>
    <p:extLst>
      <p:ext uri="{BB962C8B-B14F-4D97-AF65-F5344CB8AC3E}">
        <p14:creationId xmlns:p14="http://schemas.microsoft.com/office/powerpoint/2010/main" val="231709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7776864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729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Mínimos quadrados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r>
                  <a:rPr lang="pt-BR" sz="2400" dirty="0" smtClean="0"/>
                  <a:t>Assim, a ideia é escolher a curva (determinando seus coeficientes) que melhor se ajuste aos dados. Começaremos com o caso mais simples de ajustar uma reta aos </a:t>
                </a:r>
                <a:r>
                  <a:rPr lang="pt-BR" sz="2400" dirty="0"/>
                  <a:t>pontos dados. Digamos que queremos ajustar uma reta </a:t>
                </a:r>
                <a14:m>
                  <m:oMath xmlns:m="http://schemas.openxmlformats.org/officeDocument/2006/math">
                    <m:r>
                      <a:rPr lang="pt-BR" sz="2400" b="0" i="1" smtClean="0">
                        <a:latin typeface="Cambria Math"/>
                      </a:rPr>
                      <m:t>𝑦</m:t>
                    </m:r>
                    <m:r>
                      <a:rPr lang="pt-BR" sz="2400" b="0" i="1" smtClean="0">
                        <a:latin typeface="Cambria Math"/>
                      </a:rPr>
                      <m:t>=</m:t>
                    </m:r>
                    <m:r>
                      <a:rPr lang="pt-BR" sz="2400" b="0" i="1" smtClean="0">
                        <a:latin typeface="Cambria Math"/>
                      </a:rPr>
                      <m:t>𝑎𝑥</m:t>
                    </m:r>
                    <m:r>
                      <a:rPr lang="pt-BR" sz="2400" b="0" i="1" smtClean="0">
                        <a:latin typeface="Cambria Math"/>
                      </a:rPr>
                      <m:t>+</m:t>
                    </m:r>
                    <m:r>
                      <a:rPr lang="pt-BR" sz="2400" b="0" i="1" smtClean="0">
                        <a:latin typeface="Cambria Math"/>
                      </a:rPr>
                      <m:t>𝑏</m:t>
                    </m:r>
                    <m:r>
                      <a:rPr lang="pt-BR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pt-BR" sz="2400" dirty="0" smtClean="0"/>
                  <a:t>aos pontos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2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t-BR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t-BR" sz="24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t-BR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pt-BR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t-BR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t-BR" sz="24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t-BR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pt-BR" sz="2400" i="1">
                        <a:latin typeface="Cambria Math"/>
                      </a:rPr>
                      <m:t>,</m:t>
                    </m:r>
                    <m:d>
                      <m:dPr>
                        <m:ctrlPr>
                          <a:rPr lang="pt-BR" sz="2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t-BR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t-BR" sz="24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t-BR" sz="24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pt-BR" sz="2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t-BR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t-BR" sz="24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t-BR" sz="24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pt-BR" sz="2400" i="1">
                        <a:latin typeface="Cambria Math"/>
                      </a:rPr>
                      <m:t>,…,</m:t>
                    </m:r>
                    <m:r>
                      <a:rPr lang="pt-BR" sz="24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pt-BR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pt-BR" sz="2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pt-BR" sz="24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pt-BR" sz="24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pt-BR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pt-BR" sz="24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pt-BR" sz="24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pt-BR" sz="24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pt-BR" sz="2400" dirty="0" smtClean="0"/>
                  <a:t>determinados </a:t>
                </a:r>
                <a:r>
                  <a:rPr lang="pt-BR" sz="2400" dirty="0"/>
                  <a:t>experimentalmente. </a:t>
                </a:r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017" r="-120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76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Mínimos Quadrados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Se estes pontos de dados fossem colineares, a reta passaria por todos os n pontos e, então os coeficientes a e b desconhecidos satisfariam</a:t>
            </a:r>
          </a:p>
          <a:p>
            <a:pPr marL="109728" indent="0">
              <a:buNone/>
            </a:pPr>
            <a:endParaRPr lang="pt-B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24944"/>
            <a:ext cx="2160240" cy="3101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26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66800"/>
          </a:xfrm>
        </p:spPr>
        <p:txBody>
          <a:bodyPr/>
          <a:lstStyle/>
          <a:p>
            <a:r>
              <a:rPr lang="pt-BR" dirty="0" smtClean="0"/>
              <a:t>Mínimos Quadrados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5112"/>
          </a:xfrm>
        </p:spPr>
        <p:txBody>
          <a:bodyPr/>
          <a:lstStyle/>
          <a:p>
            <a:r>
              <a:rPr lang="pt-BR" dirty="0"/>
              <a:t>Nós podemos escrever este sistema em forma matricial como</a:t>
            </a:r>
          </a:p>
          <a:p>
            <a:endParaRPr lang="pt-B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12975"/>
            <a:ext cx="2952328" cy="2101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563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Mínimos Quadrados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t-BR" dirty="0"/>
              <a:t>Ou, mais de forma geral</a:t>
            </a:r>
          </a:p>
          <a:p>
            <a:pPr marL="109728" indent="0">
              <a:buNone/>
            </a:pPr>
            <a:endParaRPr lang="pt-BR" dirty="0" smtClean="0"/>
          </a:p>
          <a:p>
            <a:pPr marL="109728" indent="0">
              <a:buNone/>
            </a:pPr>
            <a:r>
              <a:rPr lang="pt-BR" dirty="0" smtClean="0"/>
              <a:t>onde</a:t>
            </a:r>
            <a:endParaRPr lang="pt-BR" dirty="0"/>
          </a:p>
          <a:p>
            <a:pPr marL="109728" indent="0">
              <a:buNone/>
            </a:pPr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428" y="2073082"/>
            <a:ext cx="1135560" cy="438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068960"/>
            <a:ext cx="3980929" cy="179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44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Mínimos Quadrados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pt-BR" dirty="0" smtClean="0"/>
                  <a:t>Se os pontos de dados não são colineares, é impossível encontrar coeficientes </a:t>
                </a:r>
                <a:r>
                  <a:rPr lang="pt-BR" i="1" dirty="0"/>
                  <a:t>a</a:t>
                </a:r>
                <a:r>
                  <a:rPr lang="pt-BR" dirty="0"/>
                  <a:t> e </a:t>
                </a:r>
                <a:r>
                  <a:rPr lang="pt-BR" i="1" dirty="0"/>
                  <a:t>b</a:t>
                </a:r>
                <a:r>
                  <a:rPr lang="pt-BR" dirty="0"/>
                  <a:t> que satisfaçam </a:t>
                </a:r>
                <a14:m>
                  <m:oMath xmlns:m="http://schemas.openxmlformats.org/officeDocument/2006/math">
                    <m:r>
                      <a:rPr lang="pt-BR" b="0" i="1" smtClean="0">
                        <a:latin typeface="Cambria Math"/>
                      </a:rPr>
                      <m:t>𝑀𝑣</m:t>
                    </m:r>
                    <m:r>
                      <a:rPr lang="pt-BR" b="0" i="1" smtClean="0">
                        <a:latin typeface="Cambria Math"/>
                      </a:rPr>
                      <m:t>=</m:t>
                    </m:r>
                    <m:r>
                      <a:rPr lang="pt-BR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pt-BR" dirty="0" smtClean="0"/>
                  <a:t>  exatamente</a:t>
                </a:r>
                <a:r>
                  <a:rPr lang="pt-BR" dirty="0"/>
                  <a:t>, ou seja, o sistema é inconsistente. </a:t>
                </a:r>
                <a:r>
                  <a:rPr lang="pt-BR" dirty="0" smtClean="0"/>
                  <a:t/>
                </a:r>
                <a:br>
                  <a:rPr lang="pt-BR" dirty="0" smtClean="0"/>
                </a:br>
                <a:r>
                  <a:rPr lang="pt-BR" dirty="0" smtClean="0"/>
                  <a:t>Neste </a:t>
                </a:r>
                <a:r>
                  <a:rPr lang="pt-BR" dirty="0"/>
                  <a:t>caso vamos procurar uma solução, </a:t>
                </a:r>
                <a:r>
                  <a:rPr lang="pt-BR" dirty="0" smtClean="0"/>
                  <a:t> denominada </a:t>
                </a:r>
                <a:r>
                  <a:rPr lang="pt-BR" dirty="0"/>
                  <a:t>mínimos quadrados</a:t>
                </a:r>
              </a:p>
              <a:p>
                <a:endParaRPr lang="pt-BR" dirty="0"/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76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429000"/>
            <a:ext cx="2304256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297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Mínimos quadrados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pt-BR" sz="2800" dirty="0" smtClean="0"/>
                  <a:t>Mostra-se que </a:t>
                </a:r>
                <a:r>
                  <a:rPr lang="pt-BR" sz="2800" dirty="0"/>
                  <a:t>existe um único ajuste </a:t>
                </a:r>
                <a:r>
                  <a:rPr lang="pt-BR" sz="2800" dirty="0" smtClean="0"/>
                  <a:t>linear </a:t>
                </a:r>
                <a14:m>
                  <m:oMath xmlns:m="http://schemas.openxmlformats.org/officeDocument/2006/math">
                    <m:r>
                      <a:rPr lang="pt-BR" sz="2800" b="0" i="1" smtClean="0">
                        <a:latin typeface="Cambria Math"/>
                      </a:rPr>
                      <m:t>𝑦</m:t>
                    </m:r>
                    <m:r>
                      <a:rPr lang="pt-BR" sz="280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pt-BR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t-BR" sz="28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pt-BR" sz="28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pt-BR" sz="28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pt-BR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t-BR" sz="28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pt-BR" sz="28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pt-BR" sz="28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pt-BR" sz="2800" dirty="0" smtClean="0"/>
                  <a:t> de </a:t>
                </a:r>
                <a:r>
                  <a:rPr lang="pt-BR" sz="2800" dirty="0"/>
                  <a:t>mínimos </a:t>
                </a:r>
                <a:r>
                  <a:rPr lang="pt-BR" sz="2800" dirty="0" smtClean="0"/>
                  <a:t>quadrados </a:t>
                </a:r>
                <a:r>
                  <a:rPr lang="pt-BR" sz="2800" dirty="0"/>
                  <a:t>aos pontos de dados</a:t>
                </a:r>
                <a:r>
                  <a:rPr lang="pt-BR" sz="2800" dirty="0" smtClean="0"/>
                  <a:t>.</a:t>
                </a:r>
              </a:p>
              <a:p>
                <a:r>
                  <a:rPr lang="pt-BR" sz="2800" dirty="0" smtClean="0"/>
                  <a:t>Além </a:t>
                </a:r>
                <a:r>
                  <a:rPr lang="pt-BR" sz="2800" dirty="0"/>
                  <a:t>disto,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t-BR" sz="2800" b="0" i="1" smtClean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pt-BR" sz="28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pt-BR" sz="2800" i="1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pt-BR" sz="280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pt-BR" sz="280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pt-BR" sz="28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pt-BR" sz="2800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pt-BR" sz="2800" b="0" i="1" smtClean="0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sSup>
                                <m:sSupPr>
                                  <m:ctrlPr>
                                    <a:rPr lang="pt-BR" sz="28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pt-BR" sz="2800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pt-BR" sz="2800" b="0" i="1" smtClean="0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mr>
                        </m:m>
                      </m:e>
                    </m:d>
                  </m:oMath>
                </a14:m>
                <a:r>
                  <a:rPr lang="pt-BR" sz="2800" dirty="0" smtClean="0"/>
                  <a:t> é </a:t>
                </a:r>
                <a:r>
                  <a:rPr lang="pt-BR" sz="2800" dirty="0"/>
                  <a:t>dado pela </a:t>
                </a:r>
                <a:r>
                  <a:rPr lang="pt-BR" sz="2800" dirty="0" smtClean="0"/>
                  <a:t>fórmula 			</a:t>
                </a:r>
              </a:p>
              <a:p>
                <a:pPr marL="1554480" lvl="5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pt-BR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pt-BR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pt-BR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pt-BR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pt-BR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pt-BR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pt-BR" sz="28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t-BR" sz="28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</m:t>
                            </m:r>
                          </m:e>
                          <m:sup>
                            <m:r>
                              <a:rPr lang="pt-BR" sz="28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sup>
                        </m:sSup>
                        <m:r>
                          <a:rPr lang="pt-BR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𝑀</m:t>
                        </m:r>
                        <m:r>
                          <a:rPr lang="pt-BR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pt-BR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pt-BR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pt-BR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pt-BR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𝑇</m:t>
                        </m:r>
                      </m:sup>
                    </m:sSup>
                    <m:r>
                      <a:rPr lang="pt-BR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</m:oMath>
                </a14:m>
                <a:r>
                  <a:rPr lang="pt-BR" sz="2800" dirty="0" smtClean="0">
                    <a:solidFill>
                      <a:srgbClr val="FF0000"/>
                    </a:solidFill>
                  </a:rPr>
                  <a:t>                              </a:t>
                </a:r>
              </a:p>
              <a:p>
                <a:endParaRPr lang="pt-BR" sz="2800" dirty="0"/>
              </a:p>
              <a:p>
                <a:pPr marL="114300" indent="0">
                  <a:buNone/>
                </a:pPr>
                <a:r>
                  <a:rPr lang="pt-BR" sz="2800" dirty="0" smtClean="0"/>
                  <a:t>que </a:t>
                </a:r>
                <a:r>
                  <a:rPr lang="pt-BR" sz="2800" dirty="0"/>
                  <a:t>expressa a unicidade da </a:t>
                </a:r>
                <a:r>
                  <a:rPr lang="pt-BR" sz="2800" dirty="0" smtClean="0"/>
                  <a:t>solução. </a:t>
                </a:r>
                <a:endParaRPr lang="pt-BR" sz="2800" dirty="0"/>
              </a:p>
              <a:p>
                <a:endParaRPr lang="pt-BR" sz="2800" dirty="0"/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0" t="-1144" r="-176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08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Mínimos Quadrados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800" dirty="0"/>
              <a:t>A técnica descrita para ajustar uma reta de mínimos quadrados se generaliza facilmente para ajustar um polinômio de qualquer grau específico a pontos previamente dados. </a:t>
            </a:r>
            <a:endParaRPr lang="pt-BR" sz="2800" dirty="0" smtClean="0"/>
          </a:p>
        </p:txBody>
      </p:sp>
    </p:spTree>
    <p:extLst>
      <p:ext uri="{BB962C8B-B14F-4D97-AF65-F5344CB8AC3E}">
        <p14:creationId xmlns:p14="http://schemas.microsoft.com/office/powerpoint/2010/main" val="51409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Mínimos Quadrados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/>
              <a:t>Esse método </a:t>
            </a:r>
            <a:r>
              <a:rPr lang="pt-BR" sz="2800" dirty="0" smtClean="0"/>
              <a:t>define </a:t>
            </a:r>
            <a:r>
              <a:rPr lang="pt-BR" sz="2800" dirty="0"/>
              <a:t>uma </a:t>
            </a:r>
            <a:r>
              <a:rPr lang="pt-BR" sz="2800" dirty="0" smtClean="0"/>
              <a:t>curva </a:t>
            </a:r>
            <a:r>
              <a:rPr lang="pt-BR" sz="2800" dirty="0"/>
              <a:t>que </a:t>
            </a:r>
            <a:r>
              <a:rPr lang="pt-BR" sz="2800" dirty="0" smtClean="0"/>
              <a:t>minimiza </a:t>
            </a:r>
            <a:r>
              <a:rPr lang="pt-BR" sz="2800" dirty="0"/>
              <a:t>a </a:t>
            </a:r>
            <a:r>
              <a:rPr lang="pt-BR" sz="2800" dirty="0" smtClean="0"/>
              <a:t>soma das </a:t>
            </a:r>
            <a:r>
              <a:rPr lang="pt-BR" sz="2800" dirty="0"/>
              <a:t>distâncias ao quadrado entre os pontos plotados (X, </a:t>
            </a:r>
            <a:r>
              <a:rPr lang="pt-BR" sz="2800" dirty="0" smtClean="0"/>
              <a:t>Y</a:t>
            </a:r>
            <a:r>
              <a:rPr lang="pt-BR" sz="2800" dirty="0"/>
              <a:t>) e a </a:t>
            </a:r>
            <a:r>
              <a:rPr lang="pt-BR" sz="2800" dirty="0" smtClean="0"/>
              <a:t>curva </a:t>
            </a:r>
            <a:r>
              <a:rPr lang="pt-BR" sz="2800" dirty="0"/>
              <a:t>(X’,Y’). </a:t>
            </a:r>
            <a:endParaRPr lang="pt-BR" sz="2800" dirty="0" smtClean="0"/>
          </a:p>
        </p:txBody>
      </p:sp>
    </p:spTree>
    <p:extLst>
      <p:ext uri="{BB962C8B-B14F-4D97-AF65-F5344CB8AC3E}">
        <p14:creationId xmlns:p14="http://schemas.microsoft.com/office/powerpoint/2010/main" val="299319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23528" y="1556792"/>
            <a:ext cx="7931224" cy="5602627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pt-BR" sz="2800" dirty="0" smtClean="0"/>
              <a:t>Encontre </a:t>
            </a:r>
            <a:r>
              <a:rPr lang="pt-BR" sz="2800" dirty="0"/>
              <a:t>o ajuste linear de mínimos quadrados aos quatro </a:t>
            </a:r>
            <a:r>
              <a:rPr lang="pt-BR" sz="2800" dirty="0" smtClean="0"/>
              <a:t>pontos                   </a:t>
            </a:r>
            <a:r>
              <a:rPr lang="pt-BR" sz="2800" dirty="0"/>
              <a:t>	</a:t>
            </a:r>
            <a:r>
              <a:rPr lang="pt-BR" sz="2800" dirty="0" smtClean="0"/>
              <a:t>  .</a:t>
            </a:r>
          </a:p>
          <a:p>
            <a:pPr marL="109728" indent="0" algn="just">
              <a:buNone/>
            </a:pPr>
            <a:endParaRPr lang="pt-BR" sz="2800" dirty="0"/>
          </a:p>
          <a:p>
            <a:pPr marL="109728" indent="0" algn="just">
              <a:buNone/>
            </a:pPr>
            <a:r>
              <a:rPr lang="pt-BR" sz="2800" dirty="0" smtClean="0"/>
              <a:t>Primeiramente, inserimos os pontos no Campo Entrada.</a:t>
            </a:r>
          </a:p>
          <a:p>
            <a:pPr marL="109728" indent="0">
              <a:buNone/>
            </a:pPr>
            <a:endParaRPr lang="pt-BR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7" t="50000" r="15625" b="29000"/>
          <a:stretch/>
        </p:blipFill>
        <p:spPr bwMode="auto">
          <a:xfrm>
            <a:off x="2699792" y="2060848"/>
            <a:ext cx="2448272" cy="408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em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717032"/>
            <a:ext cx="4104456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6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546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pt-BR" sz="2400" dirty="0">
              <a:latin typeface="Comic Sans MS" pitchFamily="66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400" dirty="0"/>
              <a:t>Permite a </a:t>
            </a:r>
            <a:r>
              <a:rPr lang="pt-BR" sz="2400" b="1" dirty="0"/>
              <a:t>experimentação, </a:t>
            </a:r>
            <a:r>
              <a:rPr lang="pt-BR" sz="2400" dirty="0"/>
              <a:t>o ato de mexer de mover e deslocar ver vários casos particulares</a:t>
            </a:r>
            <a:r>
              <a:rPr lang="pt-BR" sz="2400" dirty="0" smtClean="0"/>
              <a:t>.</a:t>
            </a:r>
          </a:p>
          <a:p>
            <a:pPr marL="114300" indent="0">
              <a:buNone/>
            </a:pPr>
            <a:endParaRPr lang="pt-BR" sz="2400" dirty="0"/>
          </a:p>
          <a:p>
            <a:r>
              <a:rPr lang="pt-BR" sz="2400" dirty="0"/>
              <a:t>Tratam da </a:t>
            </a:r>
            <a:r>
              <a:rPr lang="pt-BR" sz="2400" b="1" dirty="0"/>
              <a:t>surpresa</a:t>
            </a:r>
            <a:r>
              <a:rPr lang="pt-BR" sz="2400" dirty="0"/>
              <a:t> do aluno ao obterem resultados contrários aos que haviam previsto, que sua intuição indicava, de forma que muitos tem a </a:t>
            </a:r>
            <a:r>
              <a:rPr lang="pt-BR" sz="2400" b="1" dirty="0"/>
              <a:t>necessidade da prova</a:t>
            </a:r>
            <a:r>
              <a:rPr lang="pt-BR" sz="2400" dirty="0"/>
              <a:t>, exigindo uma resposta para o porque do ocorrido.</a:t>
            </a:r>
          </a:p>
          <a:p>
            <a:pPr marL="411480" lvl="1" indent="0">
              <a:buNone/>
            </a:pPr>
            <a:endParaRPr lang="pt-BR" sz="2400" dirty="0"/>
          </a:p>
          <a:p>
            <a:pPr marL="411480" lvl="1" indent="0">
              <a:buNone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9112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pPr marL="109728" indent="0" algn="just">
              <a:buNone/>
            </a:pPr>
            <a:r>
              <a:rPr lang="pt-BR" dirty="0" smtClean="0"/>
              <a:t>Após inserida a matriz M, utilizamos o software para calcular a sua trasposta.</a:t>
            </a:r>
          </a:p>
          <a:p>
            <a:pPr marL="109728" indent="0">
              <a:buNone/>
            </a:pPr>
            <a:endParaRPr lang="pt-BR" dirty="0"/>
          </a:p>
        </p:txBody>
      </p:sp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5688632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20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522700" y="404664"/>
            <a:ext cx="8229600" cy="5602627"/>
          </a:xfrm>
        </p:spPr>
        <p:txBody>
          <a:bodyPr/>
          <a:lstStyle/>
          <a:p>
            <a:pPr marL="109728" indent="0" algn="just">
              <a:buNone/>
            </a:pPr>
            <a:r>
              <a:rPr lang="pt-BR" dirty="0" smtClean="0"/>
              <a:t>Seguimos inserindo os comandos para inserção das outras matrizes.</a:t>
            </a:r>
          </a:p>
          <a:p>
            <a:pPr marL="109728" indent="0">
              <a:buNone/>
            </a:pPr>
            <a:endParaRPr lang="pt-BR" dirty="0" smtClean="0"/>
          </a:p>
          <a:p>
            <a:pPr marL="109728" indent="0">
              <a:buNone/>
            </a:pP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2" t="27000" r="26953" b="14333"/>
          <a:stretch/>
        </p:blipFill>
        <p:spPr bwMode="auto">
          <a:xfrm>
            <a:off x="1331640" y="1678682"/>
            <a:ext cx="6611720" cy="405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99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476672"/>
            <a:ext cx="7859216" cy="5530619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pt-BR" sz="2400" dirty="0" smtClean="0"/>
              <a:t>A matriz v nos dará as coeficientes para inserirmos corretamente o polinômio encontrado. O software nos apresentará seu gráfico.</a:t>
            </a:r>
            <a:endParaRPr lang="pt-BR" sz="2400" dirty="0"/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038850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64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dirty="0">
                <a:latin typeface="Comic Sans MS" pitchFamily="66" charset="0"/>
              </a:rPr>
              <a:t>4</a:t>
            </a:r>
            <a:r>
              <a:rPr lang="pt-BR" sz="2400" dirty="0" smtClean="0">
                <a:latin typeface="Comic Sans MS" pitchFamily="66" charset="0"/>
              </a:rPr>
              <a:t>ª POSSIBILIDADE – </a:t>
            </a:r>
            <a:r>
              <a:rPr lang="pt-BR" sz="2400" dirty="0">
                <a:latin typeface="Comic Sans MS" pitchFamily="66" charset="0"/>
              </a:rPr>
              <a:t>Utilizar planilhas para explorar conceitos </a:t>
            </a:r>
            <a:r>
              <a:rPr lang="pt-BR" sz="2400" dirty="0" smtClean="0">
                <a:latin typeface="Comic Sans MS" pitchFamily="66" charset="0"/>
              </a:rPr>
              <a:t>geométricos</a:t>
            </a:r>
            <a:endParaRPr lang="pt-BR" sz="2400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50" y="1916831"/>
            <a:ext cx="431482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91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7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64704"/>
            <a:ext cx="7620000" cy="4800600"/>
          </a:xfrm>
        </p:spPr>
        <p:txBody>
          <a:bodyPr/>
          <a:lstStyle/>
          <a:p>
            <a:r>
              <a:rPr lang="pt-BR" dirty="0" smtClean="0"/>
              <a:t>Usando planilhas...</a:t>
            </a:r>
            <a:endParaRPr lang="pt-BR" dirty="0"/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76200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71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8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7620000" cy="2188840"/>
              </a:xfrm>
            </p:spPr>
            <p:txBody>
              <a:bodyPr/>
              <a:lstStyle/>
              <a:p>
                <a:r>
                  <a:rPr lang="pt-BR" dirty="0" smtClean="0"/>
                  <a:t>Para determinar um segmento de lado </a:t>
                </a:r>
                <a14:m>
                  <m:oMath xmlns:m="http://schemas.openxmlformats.org/officeDocument/2006/math">
                    <m:r>
                      <a:rPr lang="pt-BR" b="0" i="1" smtClean="0">
                        <a:latin typeface="Cambria Math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pt-BR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t-BR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pt-BR" dirty="0" smtClean="0"/>
                  <a:t>, </a:t>
                </a:r>
                <a:r>
                  <a:rPr lang="pt-BR" dirty="0"/>
                  <a:t>basta desenhar um triângulo retângulo isósceles com dois catetos de medidas iguais </a:t>
                </a:r>
                <a:r>
                  <a:rPr lang="pt-BR" dirty="0" smtClean="0"/>
                  <a:t>a </a:t>
                </a:r>
                <a14:m>
                  <m:oMath xmlns:m="http://schemas.openxmlformats.org/officeDocument/2006/math">
                    <m:r>
                      <a:rPr lang="pt-BR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pt-BR" dirty="0" smtClean="0"/>
                  <a:t> </a:t>
                </a:r>
                <a:r>
                  <a:rPr lang="pt-BR" dirty="0"/>
                  <a:t>. A hipotenusa desse triângulo </a:t>
                </a:r>
                <a:r>
                  <a:rPr lang="pt-BR" dirty="0" smtClean="0"/>
                  <a:t>mede </a:t>
                </a:r>
                <a14:m>
                  <m:oMath xmlns:m="http://schemas.openxmlformats.org/officeDocument/2006/math">
                    <m:r>
                      <a:rPr lang="pt-BR" i="1">
                        <a:latin typeface="Cambria Math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pt-BR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t-BR" i="1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pt-BR" dirty="0" smtClean="0"/>
                  <a:t> </a:t>
                </a:r>
                <a:r>
                  <a:rPr lang="pt-BR" dirty="0"/>
                  <a:t>. Dado um </a:t>
                </a:r>
                <a:r>
                  <a:rPr lang="pt-BR" dirty="0" smtClean="0"/>
                  <a:t>número </a:t>
                </a:r>
                <a14:m>
                  <m:oMath xmlns:m="http://schemas.openxmlformats.org/officeDocument/2006/math">
                    <m:r>
                      <a:rPr lang="pt-BR" b="0" i="1" smtClean="0">
                        <a:latin typeface="Cambria Math"/>
                      </a:rPr>
                      <m:t>𝑛</m:t>
                    </m:r>
                    <m:r>
                      <a:rPr lang="pt-BR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pt-BR" b="0" i="1" smtClean="0">
                        <a:latin typeface="Cambria Math"/>
                        <a:ea typeface="Cambria Math"/>
                      </a:rPr>
                      <m:t>𝐼𝑁</m:t>
                    </m:r>
                  </m:oMath>
                </a14:m>
                <a:r>
                  <a:rPr lang="pt-BR" dirty="0" smtClean="0"/>
                  <a:t> </a:t>
                </a:r>
                <a:r>
                  <a:rPr lang="pt-BR" dirty="0"/>
                  <a:t>e um segmento de </a:t>
                </a:r>
                <a:r>
                  <a:rPr lang="pt-BR" dirty="0" smtClean="0"/>
                  <a:t>medida </a:t>
                </a:r>
                <a14:m>
                  <m:oMath xmlns:m="http://schemas.openxmlformats.org/officeDocument/2006/math">
                    <m:r>
                      <a:rPr lang="pt-BR" i="1">
                        <a:latin typeface="Cambria Math"/>
                      </a:rPr>
                      <m:t>𝑎</m:t>
                    </m:r>
                  </m:oMath>
                </a14:m>
                <a:r>
                  <a:rPr lang="pt-BR" dirty="0"/>
                  <a:t> </a:t>
                </a:r>
                <a:r>
                  <a:rPr lang="pt-BR" dirty="0" smtClean="0"/>
                  <a:t>, </a:t>
                </a:r>
                <a:r>
                  <a:rPr lang="pt-BR" dirty="0"/>
                  <a:t>como determinar um segmento de </a:t>
                </a:r>
                <a:r>
                  <a:rPr lang="pt-BR" dirty="0" smtClean="0"/>
                  <a:t>comprimento </a:t>
                </a:r>
                <a14:m>
                  <m:oMath xmlns:m="http://schemas.openxmlformats.org/officeDocument/2006/math">
                    <m:r>
                      <a:rPr lang="pt-BR" i="1">
                        <a:latin typeface="Cambria Math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pt-BR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t-BR" b="0" i="1" smtClean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r>
                  <a:rPr lang="pt-BR" dirty="0" smtClean="0"/>
                  <a:t> </a:t>
                </a:r>
                <a:r>
                  <a:rPr lang="pt-BR" dirty="0"/>
                  <a:t>?</a:t>
                </a:r>
              </a:p>
              <a:p>
                <a:endParaRPr lang="pt-BR" dirty="0"/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7620000" cy="2188840"/>
              </a:xfrm>
              <a:blipFill rotWithShape="1">
                <a:blip r:embed="rId2"/>
                <a:stretch>
                  <a:fillRect r="-144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629" y="3789040"/>
            <a:ext cx="2442964" cy="1956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ixaDeTexto 3"/>
              <p:cNvSpPr txBox="1"/>
              <p:nvPr/>
            </p:nvSpPr>
            <p:spPr>
              <a:xfrm>
                <a:off x="4325676" y="4630312"/>
                <a:ext cx="371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4" name="CaixaDe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5676" y="4630312"/>
                <a:ext cx="371448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ixaDeTexto 6"/>
              <p:cNvSpPr txBox="1"/>
              <p:nvPr/>
            </p:nvSpPr>
            <p:spPr>
              <a:xfrm>
                <a:off x="3447518" y="5376572"/>
                <a:ext cx="371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7" name="CaixaDe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7518" y="5376572"/>
                <a:ext cx="371448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ixaDeTexto 7"/>
              <p:cNvSpPr txBox="1"/>
              <p:nvPr/>
            </p:nvSpPr>
            <p:spPr>
              <a:xfrm>
                <a:off x="3076070" y="4443799"/>
                <a:ext cx="651269" cy="401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latin typeface="Cambria Math"/>
                        </a:rPr>
                        <m:t>𝑎</m:t>
                      </m:r>
                      <m:rad>
                        <m:radPr>
                          <m:degHide m:val="on"/>
                          <m:ctrlPr>
                            <a:rPr lang="pt-BR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t-BR" i="1">
                              <a:latin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8" name="CaixaDe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070" y="4443799"/>
                <a:ext cx="651269" cy="40197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453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8</a:t>
            </a: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273" y="1340768"/>
            <a:ext cx="3024336" cy="359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ixaDeTexto 4"/>
              <p:cNvSpPr txBox="1"/>
              <p:nvPr/>
            </p:nvSpPr>
            <p:spPr>
              <a:xfrm>
                <a:off x="3567085" y="2132856"/>
                <a:ext cx="371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" name="CaixaDe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7085" y="2132856"/>
                <a:ext cx="37144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2912619" y="3108795"/>
                <a:ext cx="651269" cy="401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latin typeface="Cambria Math"/>
                        </a:rPr>
                        <m:t>𝑎</m:t>
                      </m:r>
                      <m:rad>
                        <m:radPr>
                          <m:degHide m:val="on"/>
                          <m:ctrlPr>
                            <a:rPr lang="pt-BR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t-BR" i="1">
                              <a:latin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2619" y="3108795"/>
                <a:ext cx="651269" cy="4019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ixaDeTexto 7"/>
              <p:cNvSpPr txBox="1"/>
              <p:nvPr/>
            </p:nvSpPr>
            <p:spPr>
              <a:xfrm>
                <a:off x="3168717" y="4571199"/>
                <a:ext cx="371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8" name="CaixaDe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8717" y="4571199"/>
                <a:ext cx="371448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/>
              <p:cNvSpPr txBox="1"/>
              <p:nvPr/>
            </p:nvSpPr>
            <p:spPr>
              <a:xfrm>
                <a:off x="4067944" y="3542619"/>
                <a:ext cx="3714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9" name="CaixaDe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3542619"/>
                <a:ext cx="371448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ixaDeTexto 9"/>
              <p:cNvSpPr txBox="1"/>
              <p:nvPr/>
            </p:nvSpPr>
            <p:spPr>
              <a:xfrm>
                <a:off x="2140815" y="2706825"/>
                <a:ext cx="651269" cy="401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0" i="1" smtClean="0">
                          <a:latin typeface="Cambria Math"/>
                        </a:rPr>
                        <m:t>𝑎</m:t>
                      </m:r>
                      <m:rad>
                        <m:radPr>
                          <m:degHide m:val="on"/>
                          <m:ctrlPr>
                            <a:rPr lang="pt-BR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pt-BR" b="0" i="1" smtClean="0">
                              <a:latin typeface="Cambria Math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10" name="CaixaDe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0815" y="2706825"/>
                <a:ext cx="651269" cy="40197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203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9" y="1490663"/>
            <a:ext cx="8065144" cy="3742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upo 7"/>
          <p:cNvGrpSpPr/>
          <p:nvPr/>
        </p:nvGrpSpPr>
        <p:grpSpPr>
          <a:xfrm>
            <a:off x="1547664" y="2242021"/>
            <a:ext cx="6028629" cy="4353590"/>
            <a:chOff x="1547664" y="2242021"/>
            <a:chExt cx="6028629" cy="4353590"/>
          </a:xfrm>
        </p:grpSpPr>
        <p:sp>
          <p:nvSpPr>
            <p:cNvPr id="2" name="Retângulo 1"/>
            <p:cNvSpPr/>
            <p:nvPr/>
          </p:nvSpPr>
          <p:spPr>
            <a:xfrm>
              <a:off x="1547664" y="5949280"/>
              <a:ext cx="51988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3600" b="1" dirty="0"/>
                <a:t>=Se[Linha[A3] - 2 ≤ n, 1, 0]</a:t>
              </a:r>
            </a:p>
          </p:txBody>
        </p:sp>
        <p:sp>
          <p:nvSpPr>
            <p:cNvPr id="3" name="Elipse 2"/>
            <p:cNvSpPr/>
            <p:nvPr/>
          </p:nvSpPr>
          <p:spPr>
            <a:xfrm>
              <a:off x="7072237" y="2242021"/>
              <a:ext cx="504056" cy="50405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5" name="Conector de seta reta 4"/>
            <p:cNvCxnSpPr/>
            <p:nvPr/>
          </p:nvCxnSpPr>
          <p:spPr>
            <a:xfrm flipH="1">
              <a:off x="4703947" y="2746077"/>
              <a:ext cx="2592288" cy="320320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9952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9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800600"/>
          </a:xfrm>
        </p:spPr>
        <p:txBody>
          <a:bodyPr/>
          <a:lstStyle/>
          <a:p>
            <a:r>
              <a:rPr lang="pt-BR" sz="2800" i="1" dirty="0" smtClean="0"/>
              <a:t>PROBLEMA:</a:t>
            </a:r>
          </a:p>
          <a:p>
            <a:pPr lvl="1"/>
            <a:r>
              <a:rPr lang="pt-BR" sz="2800" i="1" dirty="0" smtClean="0"/>
              <a:t>Dados </a:t>
            </a:r>
            <a:r>
              <a:rPr lang="pt-BR" sz="2800" i="1" dirty="0"/>
              <a:t>uma circunferência C de centro O e raio a</a:t>
            </a:r>
            <a:r>
              <a:rPr lang="pt-BR" sz="2800" i="1" dirty="0" smtClean="0"/>
              <a:t> e </a:t>
            </a:r>
            <a:r>
              <a:rPr lang="pt-BR" sz="2800" i="1" dirty="0"/>
              <a:t>uma reta r, construir todos os círculos simultaneamente tangentes a C e r, passando por um ponto P fixo pertencente à reta. </a:t>
            </a:r>
            <a:endParaRPr lang="pt-BR" sz="2800" i="1" dirty="0" smtClean="0"/>
          </a:p>
          <a:p>
            <a:pPr marL="411480" lvl="1" indent="0">
              <a:buNone/>
            </a:pPr>
            <a:endParaRPr lang="pt-BR" i="1" dirty="0" smtClean="0"/>
          </a:p>
          <a:p>
            <a:pPr lvl="1"/>
            <a:r>
              <a:rPr lang="pt-BR" sz="2400" dirty="0" smtClean="0"/>
              <a:t>Quantas </a:t>
            </a:r>
            <a:r>
              <a:rPr lang="pt-BR" sz="2400" dirty="0"/>
              <a:t>soluções tem o problema? </a:t>
            </a:r>
            <a:r>
              <a:rPr lang="pt-BR" sz="2400" dirty="0" smtClean="0"/>
              <a:t>Isto </a:t>
            </a:r>
            <a:r>
              <a:rPr lang="pt-BR" sz="2400" dirty="0"/>
              <a:t>é, quantos círculos existem simultaneamente tangentes a C e a r, e passando por P?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5386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400" dirty="0">
                <a:latin typeface="Comic Sans MS" pitchFamily="66" charset="0"/>
              </a:rPr>
              <a:t>4ª POSSIBILIDADE – Investigar situações geométricas</a:t>
            </a:r>
            <a:r>
              <a:rPr lang="pt-BR" sz="2400" dirty="0" smtClean="0">
                <a:latin typeface="Comic Sans MS" pitchFamily="66" charset="0"/>
              </a:rPr>
              <a:t>. (</a:t>
            </a:r>
            <a:r>
              <a:rPr lang="pt-BR" sz="2400" dirty="0" err="1" smtClean="0">
                <a:latin typeface="Comic Sans MS" pitchFamily="66" charset="0"/>
              </a:rPr>
              <a:t>Giraldo</a:t>
            </a:r>
            <a:r>
              <a:rPr lang="pt-BR" sz="2400" dirty="0" smtClean="0">
                <a:latin typeface="Comic Sans MS" pitchFamily="66" charset="0"/>
              </a:rPr>
              <a:t>, 2014)</a:t>
            </a:r>
            <a:endParaRPr lang="pt-BR" sz="2400" dirty="0">
              <a:latin typeface="Comic Sans MS" pitchFamily="66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pt-BR" sz="2800" dirty="0"/>
              <a:t>Os objetivos dessa atividade são:</a:t>
            </a:r>
          </a:p>
          <a:p>
            <a:r>
              <a:rPr lang="pt-BR" sz="2800" dirty="0" smtClean="0"/>
              <a:t>Realizar </a:t>
            </a:r>
            <a:r>
              <a:rPr lang="pt-BR" sz="2800" dirty="0"/>
              <a:t>uma construção geométrica que tradicionalmente é feita usando régua e compasso;</a:t>
            </a:r>
          </a:p>
          <a:p>
            <a:r>
              <a:rPr lang="pt-BR" sz="2800" dirty="0" smtClean="0"/>
              <a:t>Analisar </a:t>
            </a:r>
            <a:r>
              <a:rPr lang="pt-BR" sz="2800" dirty="0"/>
              <a:t>as soluções do problema, levando em conta todas as diferentes possibilidades para as posições relativas entre o círculo C e a reta r</a:t>
            </a:r>
            <a:r>
              <a:rPr lang="pt-BR" sz="2800" dirty="0" smtClean="0"/>
              <a:t>;</a:t>
            </a:r>
          </a:p>
          <a:p>
            <a:r>
              <a:rPr lang="pt-BR" sz="2800" dirty="0" smtClean="0"/>
              <a:t>Utilizar </a:t>
            </a:r>
            <a:r>
              <a:rPr lang="pt-BR" sz="2800" dirty="0"/>
              <a:t>os recursos rastro e lugar geométrico para instigar investigações. 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293230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400" dirty="0">
                <a:latin typeface="Comic Sans MS" pitchFamily="66" charset="0"/>
              </a:rPr>
              <a:t>1ª POSSIBILIDADE – Explorar a relação de dependência entre Grandezas </a:t>
            </a:r>
            <a:r>
              <a:rPr lang="pt-BR" sz="2400" dirty="0" smtClean="0">
                <a:latin typeface="Comic Sans MS" pitchFamily="66" charset="0"/>
              </a:rPr>
              <a:t>Geométricas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1</a:t>
            </a:r>
            <a:endParaRPr lang="pt-BR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pt-BR" dirty="0" smtClean="0"/>
              <a:t>Vamos </a:t>
            </a:r>
            <a:r>
              <a:rPr lang="pt-BR" dirty="0"/>
              <a:t>investigar a variação da área de um retângulo, quando um de seus lados é mantido fixo e o segundo varia.</a:t>
            </a:r>
          </a:p>
          <a:p>
            <a:endParaRPr lang="pt-BR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000015"/>
            <a:ext cx="4824536" cy="3606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94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381875" cy="4152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44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Vamos usar o </a:t>
            </a:r>
            <a:r>
              <a:rPr lang="pt-BR" dirty="0" err="1"/>
              <a:t>GeoGebra</a:t>
            </a:r>
            <a:r>
              <a:rPr lang="pt-BR" dirty="0"/>
              <a:t> para auxiliar na solução do problema. Para isso:</a:t>
            </a:r>
          </a:p>
          <a:p>
            <a:r>
              <a:rPr lang="pt-BR" dirty="0" smtClean="0"/>
              <a:t> </a:t>
            </a:r>
            <a:r>
              <a:rPr lang="pt-BR" dirty="0"/>
              <a:t>Trace a reta s, perpendicular a r que passa por P.</a:t>
            </a:r>
          </a:p>
          <a:p>
            <a:r>
              <a:rPr lang="pt-BR" dirty="0" smtClean="0"/>
              <a:t> </a:t>
            </a:r>
            <a:r>
              <a:rPr lang="pt-BR" dirty="0"/>
              <a:t>Sobre s, marque os pontos A e B tais que </a:t>
            </a:r>
            <a:r>
              <a:rPr lang="pt-BR" dirty="0" smtClean="0"/>
              <a:t>AP=BP=R.</a:t>
            </a:r>
            <a:endParaRPr lang="pt-BR" dirty="0"/>
          </a:p>
          <a:p>
            <a:r>
              <a:rPr lang="pt-BR" dirty="0" smtClean="0"/>
              <a:t>Trace </a:t>
            </a:r>
            <a:r>
              <a:rPr lang="pt-BR" dirty="0"/>
              <a:t>as mediatrizes dos segmentos OA e OB.</a:t>
            </a:r>
          </a:p>
          <a:p>
            <a:r>
              <a:rPr lang="pt-BR" dirty="0" smtClean="0"/>
              <a:t>Marque </a:t>
            </a:r>
            <a:r>
              <a:rPr lang="pt-BR" dirty="0"/>
              <a:t>os pontos M e N de interseção dessas mediatrizes com a reta s.</a:t>
            </a:r>
          </a:p>
          <a:p>
            <a:r>
              <a:rPr lang="pt-BR" dirty="0" smtClean="0"/>
              <a:t>Verifique </a:t>
            </a:r>
            <a:r>
              <a:rPr lang="pt-BR" dirty="0"/>
              <a:t>que M e N são os centros dos círculos tangentes procurados.</a:t>
            </a:r>
          </a:p>
          <a:p>
            <a:r>
              <a:rPr lang="pt-BR" dirty="0" smtClean="0"/>
              <a:t>Construa </a:t>
            </a:r>
            <a:r>
              <a:rPr lang="pt-BR" dirty="0"/>
              <a:t>os círculos tangentes, com centros em M e em N e raios em MP e em NP, respectivamente</a:t>
            </a:r>
            <a:r>
              <a:rPr lang="pt-BR" dirty="0" smtClean="0"/>
              <a:t>.</a:t>
            </a:r>
          </a:p>
          <a:p>
            <a:r>
              <a:rPr lang="pt-BR" dirty="0" smtClean="0"/>
              <a:t>Para </a:t>
            </a:r>
            <a:r>
              <a:rPr lang="pt-BR" dirty="0"/>
              <a:t>completar, construa as retas MO e NO e marque os pontos de tangência S e T, respectivamente.</a:t>
            </a:r>
          </a:p>
          <a:p>
            <a:endParaRPr lang="pt-BR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9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5759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585787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5343525" cy="4705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3827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pt-BR" dirty="0"/>
              <a:t>Algumas questões:</a:t>
            </a:r>
          </a:p>
          <a:p>
            <a:r>
              <a:rPr lang="pt-BR" dirty="0" smtClean="0"/>
              <a:t>Por </a:t>
            </a:r>
            <a:r>
              <a:rPr lang="pt-BR" dirty="0"/>
              <a:t>que essa construção funciona?</a:t>
            </a:r>
          </a:p>
          <a:p>
            <a:r>
              <a:rPr lang="pt-BR" dirty="0" smtClean="0"/>
              <a:t>A </a:t>
            </a:r>
            <a:r>
              <a:rPr lang="pt-BR" dirty="0"/>
              <a:t>construção realizada também vale no caso em que r é secante a C?</a:t>
            </a:r>
          </a:p>
          <a:p>
            <a:r>
              <a:rPr lang="pt-BR" dirty="0" smtClean="0"/>
              <a:t>O </a:t>
            </a:r>
            <a:r>
              <a:rPr lang="pt-BR" dirty="0"/>
              <a:t>que acontece quando r é tangente a C?</a:t>
            </a:r>
          </a:p>
          <a:p>
            <a:r>
              <a:rPr lang="pt-BR" dirty="0" smtClean="0"/>
              <a:t>Existe </a:t>
            </a:r>
            <a:r>
              <a:rPr lang="pt-BR" dirty="0"/>
              <a:t>algum caso em que o problema tenha menos de duas soluções? </a:t>
            </a:r>
            <a:endParaRPr lang="pt-BR" dirty="0" smtClean="0"/>
          </a:p>
          <a:p>
            <a:r>
              <a:rPr lang="pt-BR" dirty="0" smtClean="0"/>
              <a:t>E </a:t>
            </a:r>
            <a:r>
              <a:rPr lang="pt-BR" dirty="0"/>
              <a:t>mais de duas soluções? </a:t>
            </a:r>
            <a:endParaRPr lang="pt-BR" dirty="0" smtClean="0"/>
          </a:p>
          <a:p>
            <a:r>
              <a:rPr lang="pt-BR" dirty="0" smtClean="0"/>
              <a:t>A </a:t>
            </a:r>
            <a:r>
              <a:rPr lang="pt-BR" dirty="0"/>
              <a:t>construção realizada também vale nestes casos?</a:t>
            </a:r>
          </a:p>
          <a:p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9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686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5" y="1028700"/>
            <a:ext cx="501015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ângulo 1"/>
          <p:cNvSpPr/>
          <p:nvPr/>
        </p:nvSpPr>
        <p:spPr>
          <a:xfrm>
            <a:off x="251520" y="404664"/>
            <a:ext cx="3437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Por que essa construção funciona?</a:t>
            </a:r>
          </a:p>
        </p:txBody>
      </p:sp>
      <p:pic>
        <p:nvPicPr>
          <p:cNvPr id="3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28688"/>
            <a:ext cx="5295900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33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23528" y="548680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A construção realizada também vale no caso em que r é secante a C</a:t>
            </a:r>
            <a:r>
              <a:rPr lang="pt-BR" dirty="0" smtClean="0"/>
              <a:t>?</a:t>
            </a:r>
          </a:p>
          <a:p>
            <a:r>
              <a:rPr lang="pt-BR" dirty="0"/>
              <a:t>Existe algum caso em que o problema tenha menos de duas soluções? </a:t>
            </a:r>
          </a:p>
          <a:p>
            <a:r>
              <a:rPr lang="pt-BR" dirty="0"/>
              <a:t>E mais de duas soluções? </a:t>
            </a:r>
          </a:p>
          <a:p>
            <a:r>
              <a:rPr lang="pt-BR" dirty="0"/>
              <a:t>A construção realizada também vale nestes casos?</a:t>
            </a:r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323528" y="2026008"/>
            <a:ext cx="461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CASO 1: Se P não pertence a C e r é exterior a C</a:t>
            </a:r>
            <a:endParaRPr lang="pt-BR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395340"/>
            <a:ext cx="4715596" cy="399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551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310386" y="332656"/>
            <a:ext cx="485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CASO 2: Se P  NÃO pertence a C e r é SECANTE a C</a:t>
            </a:r>
            <a:endParaRPr lang="pt-B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062" y="332656"/>
            <a:ext cx="2983013" cy="3061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622" y="1017009"/>
            <a:ext cx="35433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299089" y="3779748"/>
            <a:ext cx="437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CASO 3: Se P  pertence a C e r é SECANTE a C</a:t>
            </a:r>
            <a:endParaRPr lang="pt-BR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647" y="4149080"/>
            <a:ext cx="3600450" cy="1962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74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62786" y="346220"/>
            <a:ext cx="5073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CASO 4: Se P NÃO  pertence a C e r é TANGENTE  a C</a:t>
            </a:r>
            <a:endParaRPr lang="pt-B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574" y="715552"/>
            <a:ext cx="421005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47767"/>
            <a:ext cx="427672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179512" y="3149982"/>
            <a:ext cx="4588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CASO 5: Se P  pertence a C e r é TANGENTE  a C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179512" y="762199"/>
            <a:ext cx="2578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Nesse caso repete-se a </a:t>
            </a:r>
          </a:p>
          <a:p>
            <a:r>
              <a:rPr lang="pt-BR" dirty="0" smtClean="0">
                <a:solidFill>
                  <a:srgbClr val="FF0000"/>
                </a:solidFill>
              </a:rPr>
              <a:t>construção e verifica-se </a:t>
            </a:r>
          </a:p>
          <a:p>
            <a:r>
              <a:rPr lang="pt-BR" dirty="0" smtClean="0">
                <a:solidFill>
                  <a:srgbClr val="FF0000"/>
                </a:solidFill>
              </a:rPr>
              <a:t>que uma das mediatrizes </a:t>
            </a:r>
          </a:p>
          <a:p>
            <a:r>
              <a:rPr lang="pt-BR" dirty="0" smtClean="0">
                <a:solidFill>
                  <a:srgbClr val="FF0000"/>
                </a:solidFill>
              </a:rPr>
              <a:t>é paralela a reta r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4767948" y="4221088"/>
            <a:ext cx="2160000" cy="21602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lipse 11"/>
          <p:cNvSpPr/>
          <p:nvPr/>
        </p:nvSpPr>
        <p:spPr>
          <a:xfrm>
            <a:off x="4347592" y="4229472"/>
            <a:ext cx="2880000" cy="2880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Elipse 12"/>
          <p:cNvSpPr/>
          <p:nvPr/>
        </p:nvSpPr>
        <p:spPr>
          <a:xfrm>
            <a:off x="5508104" y="4257192"/>
            <a:ext cx="900000" cy="900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268703" y="4281548"/>
            <a:ext cx="3021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Como realizar essa construção</a:t>
            </a:r>
          </a:p>
          <a:p>
            <a:r>
              <a:rPr lang="pt-BR" dirty="0" smtClean="0"/>
              <a:t> no </a:t>
            </a:r>
            <a:r>
              <a:rPr lang="pt-BR" dirty="0" err="1" smtClean="0"/>
              <a:t>Geogebra</a:t>
            </a:r>
            <a:r>
              <a:rPr lang="pt-BR" dirty="0" smtClean="0"/>
              <a:t>??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336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4" grpId="0"/>
      <p:bldP spid="6" grpId="0" animBg="1"/>
      <p:bldP spid="13" grpId="0" animBg="1"/>
      <p:bldP spid="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Vamos investigar quais são os lugares geométricos dos centros dos círculos simultaneamente tangentes a uma reta e um círculo dados. </a:t>
            </a:r>
            <a:endParaRPr lang="pt-BR" dirty="0" smtClean="0"/>
          </a:p>
          <a:p>
            <a:r>
              <a:rPr lang="pt-BR" dirty="0" smtClean="0"/>
              <a:t>Para </a:t>
            </a:r>
            <a:r>
              <a:rPr lang="pt-BR" dirty="0"/>
              <a:t>isso, vamos usar inicialmente o recurso “rastro” e depois a ferramenta lugar geométrico, para gerar os lugares geométricos dos centros dos círculos tangentes ao círculo C e à reta r, quando o ponto P varia sobre r. </a:t>
            </a:r>
            <a:endParaRPr lang="pt-BR" dirty="0" smtClean="0"/>
          </a:p>
          <a:p>
            <a:r>
              <a:rPr lang="pt-BR" dirty="0" smtClean="0"/>
              <a:t>Não </a:t>
            </a:r>
            <a:r>
              <a:rPr lang="pt-BR" dirty="0"/>
              <a:t>esqueça de considerar os casos: </a:t>
            </a:r>
            <a:endParaRPr lang="pt-BR" dirty="0" smtClean="0"/>
          </a:p>
          <a:p>
            <a:pPr lvl="1"/>
            <a:r>
              <a:rPr lang="pt-BR" dirty="0" smtClean="0"/>
              <a:t>r </a:t>
            </a:r>
            <a:r>
              <a:rPr lang="pt-BR" dirty="0"/>
              <a:t>exterior a C, </a:t>
            </a:r>
            <a:endParaRPr lang="pt-BR" dirty="0" smtClean="0"/>
          </a:p>
          <a:p>
            <a:pPr lvl="1"/>
            <a:r>
              <a:rPr lang="pt-BR" dirty="0" smtClean="0"/>
              <a:t>r </a:t>
            </a:r>
            <a:r>
              <a:rPr lang="pt-BR" dirty="0"/>
              <a:t>secante a C e </a:t>
            </a:r>
            <a:endParaRPr lang="pt-BR" dirty="0" smtClean="0"/>
          </a:p>
          <a:p>
            <a:pPr lvl="1"/>
            <a:r>
              <a:rPr lang="pt-BR" dirty="0" smtClean="0"/>
              <a:t>r </a:t>
            </a:r>
            <a:r>
              <a:rPr lang="pt-BR" dirty="0"/>
              <a:t>tangente a C. </a:t>
            </a:r>
          </a:p>
          <a:p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9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891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2" y="2564904"/>
            <a:ext cx="5934075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ângulo 1"/>
          <p:cNvSpPr/>
          <p:nvPr/>
        </p:nvSpPr>
        <p:spPr>
          <a:xfrm>
            <a:off x="755576" y="1628800"/>
            <a:ext cx="1414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r exterior a C</a:t>
            </a:r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323528" y="308620"/>
            <a:ext cx="7620000" cy="13201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>
              <a:buClr>
                <a:schemeClr val="accent1"/>
              </a:buClr>
            </a:pPr>
            <a:r>
              <a:rPr lang="pt-BR" sz="2400" dirty="0" smtClean="0"/>
              <a:t>Que tipo de subconjuntos dos planos são esses lugares geométricos? </a:t>
            </a:r>
          </a:p>
          <a:p>
            <a:pPr marL="342900" lvl="1">
              <a:buClr>
                <a:schemeClr val="accent1"/>
              </a:buClr>
            </a:pPr>
            <a:endParaRPr lang="pt-BR" sz="2400" dirty="0" smtClean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97725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620000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Investigação...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pt-BR" sz="2400" dirty="0" smtClean="0"/>
              <a:t>Como </a:t>
            </a:r>
            <a:r>
              <a:rPr lang="pt-BR" sz="2400" dirty="0"/>
              <a:t>você caracteriza essa variação? </a:t>
            </a:r>
          </a:p>
          <a:p>
            <a:pPr lvl="1"/>
            <a:r>
              <a:rPr lang="pt-BR" sz="2400" dirty="0"/>
              <a:t>Para representar a variação da área de AXYD, vamos utilizar a segunda janela de visualização do software. </a:t>
            </a:r>
          </a:p>
          <a:p>
            <a:pPr lvl="1"/>
            <a:r>
              <a:rPr lang="pt-BR" sz="2400" dirty="0"/>
              <a:t>Movimente o ponto X e observe o que ocorre.</a:t>
            </a:r>
          </a:p>
          <a:p>
            <a:pPr lvl="1"/>
            <a:r>
              <a:rPr lang="pt-BR" sz="2400" dirty="0"/>
              <a:t>O gráfico de que função é descrita pelo ponto P?</a:t>
            </a:r>
          </a:p>
          <a:p>
            <a:pPr lvl="1"/>
            <a:endParaRPr lang="pt-BR" sz="2400" dirty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82772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95536" y="332656"/>
            <a:ext cx="1893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pt-BR" b="1" dirty="0"/>
              <a:t>r secante a </a:t>
            </a:r>
            <a:r>
              <a:rPr lang="pt-BR" b="1" dirty="0" smtClean="0"/>
              <a:t>C </a:t>
            </a:r>
            <a:endParaRPr lang="pt-BR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572675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44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11560" y="692696"/>
            <a:ext cx="1511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r tangente a C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1557338"/>
            <a:ext cx="561975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403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Referências</a:t>
            </a:r>
            <a:r>
              <a:rPr lang="pt-BR" b="1" dirty="0" smtClean="0"/>
              <a:t>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Arcavi</a:t>
            </a:r>
            <a:r>
              <a:rPr lang="en-US" dirty="0"/>
              <a:t>, </a:t>
            </a:r>
            <a:r>
              <a:rPr lang="en-US" dirty="0" smtClean="0"/>
              <a:t>A.;</a:t>
            </a:r>
            <a:r>
              <a:rPr lang="en-US" dirty="0"/>
              <a:t> </a:t>
            </a:r>
            <a:r>
              <a:rPr lang="en-US" dirty="0" err="1" smtClean="0"/>
              <a:t>Hadas</a:t>
            </a:r>
            <a:r>
              <a:rPr lang="en-US" dirty="0" smtClean="0"/>
              <a:t>, N. . Computer</a:t>
            </a:r>
            <a:r>
              <a:rPr lang="en-US" dirty="0"/>
              <a:t> Mediated Learning: </a:t>
            </a:r>
          </a:p>
          <a:p>
            <a:r>
              <a:rPr lang="en-US" dirty="0"/>
              <a:t>An Example of an </a:t>
            </a:r>
            <a:r>
              <a:rPr lang="en-US" dirty="0" smtClean="0"/>
              <a:t>Approach. International Journal of Computers For Mathematical Learning</a:t>
            </a:r>
            <a:r>
              <a:rPr lang="en-US" dirty="0"/>
              <a:t> </a:t>
            </a:r>
            <a:r>
              <a:rPr lang="en-US" dirty="0" smtClean="0"/>
              <a:t>5</a:t>
            </a:r>
            <a:r>
              <a:rPr lang="en-US" dirty="0"/>
              <a:t> (2000): 325–45. </a:t>
            </a:r>
          </a:p>
          <a:p>
            <a:endParaRPr lang="pt-BR" dirty="0" smtClean="0"/>
          </a:p>
          <a:p>
            <a:r>
              <a:rPr lang="pt-BR" dirty="0" smtClean="0"/>
              <a:t>Dantas</a:t>
            </a:r>
            <a:r>
              <a:rPr lang="pt-BR" dirty="0"/>
              <a:t>, S. Curso de </a:t>
            </a:r>
            <a:r>
              <a:rPr lang="pt-BR" dirty="0" err="1"/>
              <a:t>GeoGebra</a:t>
            </a:r>
            <a:r>
              <a:rPr lang="pt-BR" dirty="0"/>
              <a:t> – 7ª Edição (2014). Disponível em </a:t>
            </a:r>
            <a:r>
              <a:rPr lang="pt-BR" u="sng" dirty="0">
                <a:hlinkClick r:id="rId2"/>
              </a:rPr>
              <a:t>http://ogeogebra.com.br/curso</a:t>
            </a:r>
            <a:endParaRPr lang="pt-BR" dirty="0"/>
          </a:p>
          <a:p>
            <a:endParaRPr lang="pt-BR" dirty="0"/>
          </a:p>
          <a:p>
            <a:r>
              <a:rPr lang="pt-BR" dirty="0" err="1"/>
              <a:t>Giraldo</a:t>
            </a:r>
            <a:r>
              <a:rPr lang="pt-BR" dirty="0"/>
              <a:t>, V. ; Mattos, F. R.; Caetano , P. A. . Recursos Computacionais no Ensino da Matemática. SBM, 2014 (Coleção PROFMAT)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723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Mais do mesmo...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dirty="0"/>
              <a:t>De forma análoga á atividade anterior, investigaremos a variação da área de um </a:t>
            </a:r>
            <a:r>
              <a:rPr lang="pt-BR" sz="2400" dirty="0" smtClean="0"/>
              <a:t>triângulo retângulo.</a:t>
            </a:r>
            <a:endParaRPr lang="pt-BR" dirty="0"/>
          </a:p>
          <a:p>
            <a:endParaRPr lang="pt-BR" dirty="0"/>
          </a:p>
        </p:txBody>
      </p:sp>
      <p:pic>
        <p:nvPicPr>
          <p:cNvPr id="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40968"/>
            <a:ext cx="3344604" cy="2535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10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2</a:t>
            </a:r>
            <a:endParaRPr lang="pt-B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pt-BR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t-BR" b="0" i="1" smtClean="0">
                            <a:latin typeface="Cambria Math"/>
                          </a:rPr>
                          <m:t>𝐴</m:t>
                        </m:r>
                        <m:r>
                          <a:rPr lang="pt-BR" b="0" i="1" smtClean="0">
                            <a:latin typeface="Cambria Math"/>
                          </a:rPr>
                          <m:t>(</m:t>
                        </m:r>
                        <m:r>
                          <a:rPr lang="pt-BR" b="0" i="1" smtClean="0">
                            <a:latin typeface="Cambria Math"/>
                          </a:rPr>
                          <m:t>𝑥</m:t>
                        </m:r>
                        <m:r>
                          <a:rPr lang="pt-BR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pt-BR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pt-BR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pt-BR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pt-BR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pt-BR" i="1">
                                    <a:latin typeface="Cambria Math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pt-BR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pt-BR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pt-BR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BR" b="0" i="0" smtClean="0">
                        <a:latin typeface="Cambria Math"/>
                      </a:rPr>
                      <m:t>A</m:t>
                    </m:r>
                    <m:d>
                      <m:dPr>
                        <m:ctrlPr>
                          <a:rPr lang="pt-BR" i="1">
                            <a:latin typeface="Cambria Math"/>
                          </a:rPr>
                        </m:ctrlPr>
                      </m:dPr>
                      <m:e>
                        <m:r>
                          <a:rPr lang="pt-BR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pt-BR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t-BR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t-B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t-BR" i="1">
                                <a:latin typeface="Cambria Math"/>
                              </a:rPr>
                              <m:t>6</m:t>
                            </m:r>
                            <m:r>
                              <a:rPr lang="pt-BR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pt-BR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pt-BR" i="1">
                            <a:latin typeface="Cambria Math"/>
                          </a:rPr>
                          <m:t>16</m:t>
                        </m:r>
                      </m:den>
                    </m:f>
                    <m:r>
                      <a:rPr lang="pt-BR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t-BR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t-BR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t-BR" b="0" i="1" smtClean="0">
                                <a:latin typeface="Cambria Math"/>
                              </a:rPr>
                              <m:t>3</m:t>
                            </m:r>
                            <m:r>
                              <a:rPr lang="pt-BR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pt-BR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pt-BR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pt-BR" dirty="0"/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3518695"/>
            <a:ext cx="4956293" cy="335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80728"/>
            <a:ext cx="3344604" cy="2535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043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2">
                    <a:lumMod val="75000"/>
                  </a:schemeClr>
                </a:solidFill>
              </a:rPr>
              <a:t>Situação </a:t>
            </a:r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pt-BR" sz="2400" dirty="0" smtClean="0"/>
              <a:t>Dentre </a:t>
            </a:r>
            <a:r>
              <a:rPr lang="pt-BR" sz="2400" dirty="0"/>
              <a:t>todos os todos os retângulos </a:t>
            </a:r>
            <a:r>
              <a:rPr lang="pt-BR" sz="2400" dirty="0" smtClean="0"/>
              <a:t>com </a:t>
            </a:r>
            <a:r>
              <a:rPr lang="pt-BR" sz="2400" dirty="0"/>
              <a:t>perímetro p fixo, determine </a:t>
            </a:r>
            <a:r>
              <a:rPr lang="pt-BR" sz="2400" dirty="0" smtClean="0"/>
              <a:t>aquele </a:t>
            </a:r>
            <a:r>
              <a:rPr lang="pt-BR" sz="2400" dirty="0"/>
              <a:t>com maior área. </a:t>
            </a:r>
          </a:p>
          <a:p>
            <a:pPr marL="114300" indent="0">
              <a:buNone/>
            </a:pPr>
            <a:r>
              <a:rPr lang="pt-BR" sz="2400" dirty="0"/>
              <a:t> </a:t>
            </a:r>
          </a:p>
          <a:p>
            <a:endParaRPr lang="pt-BR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08920"/>
            <a:ext cx="3376414" cy="34166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0823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ência">
  <a:themeElements>
    <a:clrScheme name="Adjacê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ê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2221</TotalTime>
  <Words>2028</Words>
  <Application>Microsoft Office PowerPoint</Application>
  <PresentationFormat>Apresentação na tela (4:3)</PresentationFormat>
  <Paragraphs>197</Paragraphs>
  <Slides>62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62</vt:i4>
      </vt:variant>
    </vt:vector>
  </HeadingPairs>
  <TitlesOfParts>
    <vt:vector size="63" baseType="lpstr">
      <vt:lpstr>Adjacência</vt:lpstr>
      <vt:lpstr> Matemática, tecnologias e possibilidades ... </vt:lpstr>
      <vt:lpstr>Possibilidades:</vt:lpstr>
      <vt:lpstr>Segundo (Giraldo, 2014) e (Arcavi, 2000)</vt:lpstr>
      <vt:lpstr>Apresentação do PowerPoint</vt:lpstr>
      <vt:lpstr>1ª POSSIBILIDADE – Explorar a relação de dependência entre Grandezas Geométricas</vt:lpstr>
      <vt:lpstr>Investigação...</vt:lpstr>
      <vt:lpstr>Mais do mesmo...</vt:lpstr>
      <vt:lpstr>Situação 2</vt:lpstr>
      <vt:lpstr>Situação 3</vt:lpstr>
      <vt:lpstr>Situação 3</vt:lpstr>
      <vt:lpstr>Situação 4 – Parte 1</vt:lpstr>
      <vt:lpstr>Investigação...</vt:lpstr>
      <vt:lpstr>Situação 4 – Parte 2</vt:lpstr>
      <vt:lpstr>Apresentação do PowerPoint</vt:lpstr>
      <vt:lpstr>Situação 4 – Parte 3</vt:lpstr>
      <vt:lpstr>Apresentação do PowerPoint</vt:lpstr>
      <vt:lpstr>Situação 4 – Parte 4</vt:lpstr>
      <vt:lpstr>Situação 4 – Parte 5</vt:lpstr>
      <vt:lpstr>2ª POSSIBILIDADE- Trabalhar com sequencias geométricas</vt:lpstr>
      <vt:lpstr>Apresentação do PowerPoint</vt:lpstr>
      <vt:lpstr>Apresentação do PowerPoint</vt:lpstr>
      <vt:lpstr>Apresentação do PowerPoint</vt:lpstr>
      <vt:lpstr>Situação 5</vt:lpstr>
      <vt:lpstr>Situação 5</vt:lpstr>
      <vt:lpstr>Apresentação do PowerPoint</vt:lpstr>
      <vt:lpstr>3ª POSSIBILIDADE – Trabalhar com matrizes</vt:lpstr>
      <vt:lpstr>Motivação</vt:lpstr>
      <vt:lpstr>Motivação</vt:lpstr>
      <vt:lpstr>Mínimos Quadrados</vt:lpstr>
      <vt:lpstr>Apresentação do PowerPoint</vt:lpstr>
      <vt:lpstr>Mínimos quadrados</vt:lpstr>
      <vt:lpstr>Mínimos Quadrados</vt:lpstr>
      <vt:lpstr>Mínimos Quadrados</vt:lpstr>
      <vt:lpstr>Mínimos Quadrados</vt:lpstr>
      <vt:lpstr>Mínimos Quadrados</vt:lpstr>
      <vt:lpstr>Mínimos quadrados</vt:lpstr>
      <vt:lpstr>Mínimos Quadrados</vt:lpstr>
      <vt:lpstr>Mínimos Quadrados</vt:lpstr>
      <vt:lpstr>Situação 6</vt:lpstr>
      <vt:lpstr>Apresentação do PowerPoint</vt:lpstr>
      <vt:lpstr>Apresentação do PowerPoint</vt:lpstr>
      <vt:lpstr>Apresentação do PowerPoint</vt:lpstr>
      <vt:lpstr>4ª POSSIBILIDADE – Utilizar planilhas para explorar conceitos geométricos</vt:lpstr>
      <vt:lpstr>Situação 7</vt:lpstr>
      <vt:lpstr>Situação 8</vt:lpstr>
      <vt:lpstr>Situação 8</vt:lpstr>
      <vt:lpstr>Apresentação do PowerPoint</vt:lpstr>
      <vt:lpstr>Situação 9</vt:lpstr>
      <vt:lpstr>4ª POSSIBILIDADE – Investigar situações geométricas. (Giraldo, 2014)</vt:lpstr>
      <vt:lpstr>Apresentação do PowerPoint</vt:lpstr>
      <vt:lpstr>Situação 9</vt:lpstr>
      <vt:lpstr>Apresentação do PowerPoint</vt:lpstr>
      <vt:lpstr>Situação 9</vt:lpstr>
      <vt:lpstr>Apresentação do PowerPoint</vt:lpstr>
      <vt:lpstr>Apresentação do PowerPoint</vt:lpstr>
      <vt:lpstr>Apresentação do PowerPoint</vt:lpstr>
      <vt:lpstr>Apresentação do PowerPoint</vt:lpstr>
      <vt:lpstr>Situação 9</vt:lpstr>
      <vt:lpstr>Apresentação do PowerPoint</vt:lpstr>
      <vt:lpstr>Apresentação do PowerPoint</vt:lpstr>
      <vt:lpstr>Apresentação do PowerPoint</vt:lpstr>
      <vt:lpstr>Referências: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GeoGebra: Possibilidades de utilização</dc:title>
  <dc:creator>Carmen</dc:creator>
  <cp:lastModifiedBy>Carmen</cp:lastModifiedBy>
  <cp:revision>117</cp:revision>
  <dcterms:created xsi:type="dcterms:W3CDTF">2014-10-13T11:51:28Z</dcterms:created>
  <dcterms:modified xsi:type="dcterms:W3CDTF">2015-05-04T14:47:55Z</dcterms:modified>
</cp:coreProperties>
</file>